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9"/>
  </p:notesMasterIdLst>
  <p:sldIdLst>
    <p:sldId id="256" r:id="rId2"/>
    <p:sldId id="261" r:id="rId3"/>
    <p:sldId id="262" r:id="rId4"/>
    <p:sldId id="317" r:id="rId5"/>
    <p:sldId id="318" r:id="rId6"/>
    <p:sldId id="292" r:id="rId7"/>
    <p:sldId id="300" r:id="rId8"/>
    <p:sldId id="319" r:id="rId9"/>
    <p:sldId id="320" r:id="rId10"/>
    <p:sldId id="299" r:id="rId11"/>
    <p:sldId id="321" r:id="rId12"/>
    <p:sldId id="322" r:id="rId13"/>
    <p:sldId id="343" r:id="rId14"/>
    <p:sldId id="342" r:id="rId15"/>
    <p:sldId id="344" r:id="rId16"/>
    <p:sldId id="345" r:id="rId17"/>
    <p:sldId id="346" r:id="rId18"/>
    <p:sldId id="348" r:id="rId19"/>
    <p:sldId id="304" r:id="rId20"/>
    <p:sldId id="305" r:id="rId21"/>
    <p:sldId id="307" r:id="rId22"/>
    <p:sldId id="308" r:id="rId23"/>
    <p:sldId id="324" r:id="rId24"/>
    <p:sldId id="325" r:id="rId25"/>
    <p:sldId id="329" r:id="rId26"/>
    <p:sldId id="349" r:id="rId27"/>
    <p:sldId id="350" r:id="rId28"/>
    <p:sldId id="312" r:id="rId29"/>
    <p:sldId id="335" r:id="rId30"/>
    <p:sldId id="351" r:id="rId31"/>
    <p:sldId id="338" r:id="rId32"/>
    <p:sldId id="340" r:id="rId33"/>
    <p:sldId id="341" r:id="rId34"/>
    <p:sldId id="315" r:id="rId35"/>
    <p:sldId id="352" r:id="rId36"/>
    <p:sldId id="353" r:id="rId37"/>
    <p:sldId id="291" r:id="rId38"/>
  </p:sldIdLst>
  <p:sldSz cx="9144000" cy="5143500" type="screen16x9"/>
  <p:notesSz cx="6858000" cy="9144000"/>
  <p:embeddedFontLst>
    <p:embeddedFont>
      <p:font typeface="Nixie One" panose="020B0604020202020204" charset="0"/>
      <p:regular r:id="rId40"/>
    </p:embeddedFont>
    <p:embeddedFont>
      <p:font typeface="Helvetica Neue"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94660"/>
  </p:normalViewPr>
  <p:slideViewPr>
    <p:cSldViewPr snapToGrid="0">
      <p:cViewPr varScale="1">
        <p:scale>
          <a:sx n="92" d="100"/>
          <a:sy n="92" d="100"/>
        </p:scale>
        <p:origin x="7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47883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566793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19580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619699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91734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82462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95088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88655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487445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771886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248873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839148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120730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208827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57375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71049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204577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706679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2324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24431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130545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29126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68702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442365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9308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194702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8497701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3" name="Google Shape;743;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97646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6224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81824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15835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326619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144958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8"/>
        <p:cNvGrpSpPr/>
        <p:nvPr/>
      </p:nvGrpSpPr>
      <p:grpSpPr>
        <a:xfrm>
          <a:off x="0" y="0"/>
          <a:ext cx="0" cy="0"/>
          <a:chOff x="0" y="0"/>
          <a:chExt cx="0" cy="0"/>
        </a:xfrm>
      </p:grpSpPr>
      <p:sp>
        <p:nvSpPr>
          <p:cNvPr id="89" name="Google Shape;89;p4"/>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 name="Google Shape;90;p4"/>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91" name="Google Shape;91;p4"/>
          <p:cNvSpPr txBox="1">
            <a:spLocks noGrp="1"/>
          </p:cNvSpPr>
          <p:nvPr>
            <p:ph type="body" idx="1"/>
          </p:nvPr>
        </p:nvSpPr>
        <p:spPr>
          <a:xfrm>
            <a:off x="1732700" y="2380900"/>
            <a:ext cx="2176800" cy="2544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92" name="Google Shape;92;p4"/>
          <p:cNvSpPr txBox="1">
            <a:spLocks noGrp="1"/>
          </p:cNvSpPr>
          <p:nvPr>
            <p:ph type="body" idx="2"/>
          </p:nvPr>
        </p:nvSpPr>
        <p:spPr>
          <a:xfrm>
            <a:off x="4020972" y="2380900"/>
            <a:ext cx="2176800" cy="2544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93" name="Google Shape;93;p4"/>
          <p:cNvSpPr txBox="1">
            <a:spLocks noGrp="1"/>
          </p:cNvSpPr>
          <p:nvPr>
            <p:ph type="body" idx="3"/>
          </p:nvPr>
        </p:nvSpPr>
        <p:spPr>
          <a:xfrm>
            <a:off x="6309245" y="2380900"/>
            <a:ext cx="2176800" cy="2544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94" name="Google Shape;94;p4"/>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4"/>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4"/>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4"/>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8" name="Google Shape;98;p4"/>
          <p:cNvGrpSpPr/>
          <p:nvPr/>
        </p:nvGrpSpPr>
        <p:grpSpPr>
          <a:xfrm>
            <a:off x="1729784" y="61068"/>
            <a:ext cx="351204" cy="324661"/>
            <a:chOff x="5975075" y="2327500"/>
            <a:chExt cx="420100" cy="388350"/>
          </a:xfrm>
        </p:grpSpPr>
        <p:sp>
          <p:nvSpPr>
            <p:cNvPr id="99" name="Google Shape;99;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 name="Google Shape;101;p4"/>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 name="Google Shape;102;p4"/>
          <p:cNvGrpSpPr/>
          <p:nvPr/>
        </p:nvGrpSpPr>
        <p:grpSpPr>
          <a:xfrm>
            <a:off x="904276" y="515192"/>
            <a:ext cx="382958" cy="607111"/>
            <a:chOff x="6718575" y="2318625"/>
            <a:chExt cx="256950" cy="407375"/>
          </a:xfrm>
        </p:grpSpPr>
        <p:sp>
          <p:nvSpPr>
            <p:cNvPr id="103" name="Google Shape;103;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 name="Google Shape;111;p4"/>
          <p:cNvGrpSpPr/>
          <p:nvPr/>
        </p:nvGrpSpPr>
        <p:grpSpPr>
          <a:xfrm>
            <a:off x="335759" y="1840531"/>
            <a:ext cx="342882" cy="350068"/>
            <a:chOff x="3951850" y="2985350"/>
            <a:chExt cx="407950" cy="416500"/>
          </a:xfrm>
        </p:grpSpPr>
        <p:sp>
          <p:nvSpPr>
            <p:cNvPr id="112" name="Google Shape;112;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 name="Google Shape;116;p4"/>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7"/>
        <p:cNvGrpSpPr/>
        <p:nvPr/>
      </p:nvGrpSpPr>
      <p:grpSpPr>
        <a:xfrm>
          <a:off x="0" y="0"/>
          <a:ext cx="0" cy="0"/>
          <a:chOff x="0" y="0"/>
          <a:chExt cx="0" cy="0"/>
        </a:xfrm>
      </p:grpSpPr>
      <p:sp>
        <p:nvSpPr>
          <p:cNvPr id="118" name="Google Shape;118;p5"/>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9" name="Google Shape;119;p5"/>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0" name="Google Shape;120;p5"/>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5"/>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5"/>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5"/>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5"/>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5"/>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5"/>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5"/>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93"/>
        <p:cNvGrpSpPr/>
        <p:nvPr/>
      </p:nvGrpSpPr>
      <p:grpSpPr>
        <a:xfrm>
          <a:off x="0" y="0"/>
          <a:ext cx="0" cy="0"/>
          <a:chOff x="0" y="0"/>
          <a:chExt cx="0" cy="0"/>
        </a:xfrm>
      </p:grpSpPr>
      <p:sp>
        <p:nvSpPr>
          <p:cNvPr id="294" name="Google Shape;294;p10"/>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95" name="Google Shape;295;p10"/>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96" name="Google Shape;296;p10"/>
          <p:cNvSpPr txBox="1">
            <a:spLocks noGrp="1"/>
          </p:cNvSpPr>
          <p:nvPr>
            <p:ph type="body" idx="1"/>
          </p:nvPr>
        </p:nvSpPr>
        <p:spPr>
          <a:xfrm>
            <a:off x="457200" y="4406309"/>
            <a:ext cx="8229600" cy="5196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360"/>
              </a:spcBef>
              <a:spcAft>
                <a:spcPts val="0"/>
              </a:spcAft>
              <a:buSzPts val="1400"/>
              <a:buNone/>
              <a:defRPr/>
            </a:lvl1pPr>
          </a:lstStyle>
          <a:p>
            <a:endParaRPr/>
          </a:p>
        </p:txBody>
      </p:sp>
      <p:sp>
        <p:nvSpPr>
          <p:cNvPr id="297" name="Google Shape;297;p10"/>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0"/>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0"/>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0"/>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1" name="Google Shape;301;p10"/>
          <p:cNvGrpSpPr/>
          <p:nvPr/>
        </p:nvGrpSpPr>
        <p:grpSpPr>
          <a:xfrm>
            <a:off x="1729784" y="61068"/>
            <a:ext cx="351204" cy="324661"/>
            <a:chOff x="5975075" y="2327500"/>
            <a:chExt cx="420100" cy="388350"/>
          </a:xfrm>
        </p:grpSpPr>
        <p:sp>
          <p:nvSpPr>
            <p:cNvPr id="302" name="Google Shape;302;p1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4" name="Google Shape;304;p10"/>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5" name="Google Shape;305;p10"/>
          <p:cNvGrpSpPr/>
          <p:nvPr/>
        </p:nvGrpSpPr>
        <p:grpSpPr>
          <a:xfrm>
            <a:off x="904276" y="515192"/>
            <a:ext cx="382958" cy="607111"/>
            <a:chOff x="6718575" y="2318625"/>
            <a:chExt cx="256950" cy="407375"/>
          </a:xfrm>
        </p:grpSpPr>
        <p:sp>
          <p:nvSpPr>
            <p:cNvPr id="306" name="Google Shape;306;p1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4" name="Google Shape;314;p10"/>
          <p:cNvGrpSpPr/>
          <p:nvPr/>
        </p:nvGrpSpPr>
        <p:grpSpPr>
          <a:xfrm>
            <a:off x="335759" y="1840531"/>
            <a:ext cx="342882" cy="350068"/>
            <a:chOff x="3951850" y="2985350"/>
            <a:chExt cx="407950" cy="416500"/>
          </a:xfrm>
        </p:grpSpPr>
        <p:sp>
          <p:nvSpPr>
            <p:cNvPr id="315" name="Google Shape;315;p1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9" name="Google Shape;319;p10"/>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0"/>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0"/>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0"/>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0"/>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4" name="Google Shape;324;p10"/>
          <p:cNvGrpSpPr/>
          <p:nvPr/>
        </p:nvGrpSpPr>
        <p:grpSpPr>
          <a:xfrm>
            <a:off x="7354067" y="3426715"/>
            <a:ext cx="455624" cy="437054"/>
            <a:chOff x="5241175" y="4959100"/>
            <a:chExt cx="539775" cy="517775"/>
          </a:xfrm>
        </p:grpSpPr>
        <p:sp>
          <p:nvSpPr>
            <p:cNvPr id="325" name="Google Shape;325;p10"/>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0"/>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0"/>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0"/>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0"/>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0"/>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1" name="Google Shape;331;p10"/>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0"/>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600"/>
              </a:spcBef>
              <a:spcAft>
                <a:spcPts val="0"/>
              </a:spcAft>
              <a:buClr>
                <a:srgbClr val="19BBD5"/>
              </a:buClr>
              <a:buSzPts val="1400"/>
              <a:buFont typeface="Arial"/>
              <a:buChar char="◇"/>
              <a:defRPr sz="1400" b="0" i="0" u="none" strike="noStrike" cap="none">
                <a:solidFill>
                  <a:srgbClr val="C6DAEC"/>
                </a:solidFill>
                <a:latin typeface="Arial"/>
                <a:ea typeface="Arial"/>
                <a:cs typeface="Arial"/>
                <a:sym typeface="Arial"/>
              </a:defRPr>
            </a:lvl1pPr>
            <a:lvl2pPr marL="914400" marR="0" lvl="1" indent="-317500" algn="l" rtl="0">
              <a:lnSpc>
                <a:spcPct val="100000"/>
              </a:lnSpc>
              <a:spcBef>
                <a:spcPts val="0"/>
              </a:spcBef>
              <a:spcAft>
                <a:spcPts val="0"/>
              </a:spcAft>
              <a:buClr>
                <a:srgbClr val="19BBD5"/>
              </a:buClr>
              <a:buSzPts val="1400"/>
              <a:buFont typeface="Arial"/>
              <a:buChar char="￭"/>
              <a:defRPr sz="1400" b="0" i="0" u="none" strike="noStrike" cap="none">
                <a:solidFill>
                  <a:srgbClr val="C6DAEC"/>
                </a:solidFill>
                <a:latin typeface="Arial"/>
                <a:ea typeface="Arial"/>
                <a:cs typeface="Arial"/>
                <a:sym typeface="Arial"/>
              </a:defRPr>
            </a:lvl2pPr>
            <a:lvl3pPr marL="1371600" marR="0" lvl="2" indent="-317500" algn="l" rtl="0">
              <a:lnSpc>
                <a:spcPct val="100000"/>
              </a:lnSpc>
              <a:spcBef>
                <a:spcPts val="0"/>
              </a:spcBef>
              <a:spcAft>
                <a:spcPts val="0"/>
              </a:spcAft>
              <a:buClr>
                <a:srgbClr val="19BBD5"/>
              </a:buClr>
              <a:buSzPts val="1400"/>
              <a:buFont typeface="Arial"/>
              <a:buChar char="￮"/>
              <a:defRPr sz="1400" b="0" i="0" u="none" strike="noStrike" cap="none">
                <a:solidFill>
                  <a:srgbClr val="C6DAEC"/>
                </a:solidFill>
                <a:latin typeface="Arial"/>
                <a:ea typeface="Arial"/>
                <a:cs typeface="Arial"/>
                <a:sym typeface="Arial"/>
              </a:defRPr>
            </a:lvl3pPr>
            <a:lvl4pPr marL="1828800" marR="0" lvl="3" indent="-317500" algn="l" rtl="0">
              <a:lnSpc>
                <a:spcPct val="100000"/>
              </a:lnSpc>
              <a:spcBef>
                <a:spcPts val="0"/>
              </a:spcBef>
              <a:spcAft>
                <a:spcPts val="0"/>
              </a:spcAft>
              <a:buClr>
                <a:srgbClr val="19BBD5"/>
              </a:buClr>
              <a:buSzPts val="1400"/>
              <a:buFont typeface="Arial"/>
              <a:buChar char="●"/>
              <a:defRPr sz="1400" b="0" i="0" u="none" strike="noStrike" cap="none">
                <a:solidFill>
                  <a:srgbClr val="C6DAEC"/>
                </a:solidFill>
                <a:latin typeface="Arial"/>
                <a:ea typeface="Arial"/>
                <a:cs typeface="Arial"/>
                <a:sym typeface="Arial"/>
              </a:defRPr>
            </a:lvl4pPr>
            <a:lvl5pPr marL="2286000" marR="0" lvl="4" indent="-317500" algn="l" rtl="0">
              <a:lnSpc>
                <a:spcPct val="100000"/>
              </a:lnSpc>
              <a:spcBef>
                <a:spcPts val="0"/>
              </a:spcBef>
              <a:spcAft>
                <a:spcPts val="0"/>
              </a:spcAft>
              <a:buClr>
                <a:srgbClr val="19BBD5"/>
              </a:buClr>
              <a:buSzPts val="1400"/>
              <a:buFont typeface="Arial"/>
              <a:buChar char="○"/>
              <a:defRPr sz="1400" b="0" i="0" u="none" strike="noStrike" cap="none">
                <a:solidFill>
                  <a:srgbClr val="C6DAEC"/>
                </a:solidFill>
                <a:latin typeface="Arial"/>
                <a:ea typeface="Arial"/>
                <a:cs typeface="Arial"/>
                <a:sym typeface="Arial"/>
              </a:defRPr>
            </a:lvl5pPr>
            <a:lvl6pPr marL="2743200" marR="0" lvl="5" indent="-317500" algn="l" rtl="0">
              <a:lnSpc>
                <a:spcPct val="100000"/>
              </a:lnSpc>
              <a:spcBef>
                <a:spcPts val="0"/>
              </a:spcBef>
              <a:spcAft>
                <a:spcPts val="0"/>
              </a:spcAft>
              <a:buClr>
                <a:srgbClr val="C6DAEC"/>
              </a:buClr>
              <a:buSzPts val="1400"/>
              <a:buFont typeface="Arial"/>
              <a:buChar char="■"/>
              <a:defRPr sz="1400" b="0" i="0" u="none" strike="noStrike" cap="none">
                <a:solidFill>
                  <a:srgbClr val="C6DAEC"/>
                </a:solidFill>
                <a:latin typeface="Arial"/>
                <a:ea typeface="Arial"/>
                <a:cs typeface="Arial"/>
                <a:sym typeface="Arial"/>
              </a:defRPr>
            </a:lvl6pPr>
            <a:lvl7pPr marL="3200400" marR="0" lvl="6" indent="-317500" algn="l" rtl="0">
              <a:lnSpc>
                <a:spcPct val="100000"/>
              </a:lnSpc>
              <a:spcBef>
                <a:spcPts val="0"/>
              </a:spcBef>
              <a:spcAft>
                <a:spcPts val="0"/>
              </a:spcAft>
              <a:buClr>
                <a:srgbClr val="C6DAEC"/>
              </a:buClr>
              <a:buSzPts val="1400"/>
              <a:buFont typeface="Arial"/>
              <a:buChar char="●"/>
              <a:defRPr sz="1400" b="0" i="0" u="none" strike="noStrike" cap="none">
                <a:solidFill>
                  <a:srgbClr val="C6DAEC"/>
                </a:solidFill>
                <a:latin typeface="Arial"/>
                <a:ea typeface="Arial"/>
                <a:cs typeface="Arial"/>
                <a:sym typeface="Arial"/>
              </a:defRPr>
            </a:lvl7pPr>
            <a:lvl8pPr marL="3657600" marR="0" lvl="7" indent="-317500" algn="l" rtl="0">
              <a:lnSpc>
                <a:spcPct val="100000"/>
              </a:lnSpc>
              <a:spcBef>
                <a:spcPts val="0"/>
              </a:spcBef>
              <a:spcAft>
                <a:spcPts val="0"/>
              </a:spcAft>
              <a:buClr>
                <a:srgbClr val="C6DAEC"/>
              </a:buClr>
              <a:buSzPts val="1400"/>
              <a:buFont typeface="Arial"/>
              <a:buChar char="○"/>
              <a:defRPr sz="1400" b="0" i="0" u="none" strike="noStrike" cap="none">
                <a:solidFill>
                  <a:srgbClr val="C6DAEC"/>
                </a:solidFill>
                <a:latin typeface="Arial"/>
                <a:ea typeface="Arial"/>
                <a:cs typeface="Arial"/>
                <a:sym typeface="Arial"/>
              </a:defRPr>
            </a:lvl8pPr>
            <a:lvl9pPr marL="4114800" marR="0" lvl="8" indent="-317500" algn="l" rtl="0">
              <a:lnSpc>
                <a:spcPct val="100000"/>
              </a:lnSpc>
              <a:spcBef>
                <a:spcPts val="0"/>
              </a:spcBef>
              <a:spcAft>
                <a:spcPts val="0"/>
              </a:spcAft>
              <a:buClr>
                <a:srgbClr val="C6DAEC"/>
              </a:buClr>
              <a:buSzPts val="1400"/>
              <a:buFont typeface="Arial"/>
              <a:buChar char="■"/>
              <a:defRPr sz="1400" b="0" i="0" u="none" strike="noStrike" cap="none">
                <a:solidFill>
                  <a:srgbClr val="C6DAEC"/>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p:nvPr/>
        </p:nvSpPr>
        <p:spPr>
          <a:xfrm>
            <a:off x="0" y="1"/>
            <a:ext cx="9144000" cy="731318"/>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3000" b="1" i="0" u="none" strike="noStrike" cap="none">
                <a:solidFill>
                  <a:srgbClr val="5142BB"/>
                </a:solidFill>
                <a:latin typeface="+mj-lt"/>
                <a:ea typeface="Times New Roman"/>
                <a:cs typeface="Times New Roman"/>
                <a:sym typeface="Times New Roman"/>
              </a:rPr>
              <a:t>TRƯỜNG ĐẠI HỌC VINH</a:t>
            </a:r>
            <a:endParaRPr sz="3000" b="1" i="0" u="none" strike="noStrike" cap="none">
              <a:solidFill>
                <a:srgbClr val="5142BB"/>
              </a:solidFill>
              <a:latin typeface="+mj-lt"/>
              <a:ea typeface="Times New Roman"/>
              <a:cs typeface="Times New Roman"/>
              <a:sym typeface="Times New Roman"/>
            </a:endParaRPr>
          </a:p>
        </p:txBody>
      </p:sp>
      <p:pic>
        <p:nvPicPr>
          <p:cNvPr id="338" name="Google Shape;338;p11"/>
          <p:cNvPicPr preferRelativeResize="0"/>
          <p:nvPr/>
        </p:nvPicPr>
        <p:blipFill rotWithShape="1">
          <a:blip r:embed="rId3">
            <a:alphaModFix/>
          </a:blip>
          <a:srcRect/>
          <a:stretch/>
        </p:blipFill>
        <p:spPr>
          <a:xfrm>
            <a:off x="0" y="0"/>
            <a:ext cx="731319" cy="731319"/>
          </a:xfrm>
          <a:prstGeom prst="rect">
            <a:avLst/>
          </a:prstGeom>
          <a:noFill/>
          <a:ln>
            <a:noFill/>
          </a:ln>
        </p:spPr>
      </p:pic>
      <p:pic>
        <p:nvPicPr>
          <p:cNvPr id="339" name="Google Shape;339;p11"/>
          <p:cNvPicPr preferRelativeResize="0"/>
          <p:nvPr/>
        </p:nvPicPr>
        <p:blipFill rotWithShape="1">
          <a:blip r:embed="rId4">
            <a:alphaModFix/>
          </a:blip>
          <a:srcRect/>
          <a:stretch/>
        </p:blipFill>
        <p:spPr>
          <a:xfrm>
            <a:off x="7743675" y="0"/>
            <a:ext cx="1400325" cy="774352"/>
          </a:xfrm>
          <a:prstGeom prst="rect">
            <a:avLst/>
          </a:prstGeom>
          <a:noFill/>
          <a:ln>
            <a:noFill/>
          </a:ln>
        </p:spPr>
      </p:pic>
      <p:sp>
        <p:nvSpPr>
          <p:cNvPr id="340" name="Google Shape;340;p11"/>
          <p:cNvSpPr txBox="1"/>
          <p:nvPr/>
        </p:nvSpPr>
        <p:spPr>
          <a:xfrm>
            <a:off x="2821088" y="1603192"/>
            <a:ext cx="3912221"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 sz="2000" b="1" dirty="0" smtClean="0">
                <a:solidFill>
                  <a:srgbClr val="FFFF00"/>
                </a:solidFill>
              </a:rPr>
              <a:t>BÁO CÁO </a:t>
            </a:r>
            <a:r>
              <a:rPr lang="en" sz="2000" b="1" dirty="0" smtClean="0">
                <a:solidFill>
                  <a:srgbClr val="FFFF00"/>
                </a:solidFill>
              </a:rPr>
              <a:t>ĐỒ ÁN TỐT NGHIỆP</a:t>
            </a:r>
            <a:endParaRPr dirty="0">
              <a:solidFill>
                <a:srgbClr val="FFFF00"/>
              </a:solidFill>
            </a:endParaRPr>
          </a:p>
        </p:txBody>
      </p:sp>
      <p:sp>
        <p:nvSpPr>
          <p:cNvPr id="341" name="Google Shape;341;p11"/>
          <p:cNvSpPr txBox="1"/>
          <p:nvPr/>
        </p:nvSpPr>
        <p:spPr>
          <a:xfrm>
            <a:off x="115102" y="3574599"/>
            <a:ext cx="5411972" cy="11156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dirty="0" smtClean="0">
                <a:solidFill>
                  <a:schemeClr val="lt1"/>
                </a:solidFill>
              </a:rPr>
              <a:t>Sinh viên</a:t>
            </a:r>
            <a:r>
              <a:rPr lang="en" sz="1600" b="0" i="0" u="none" strike="noStrike" cap="none" dirty="0" smtClean="0">
                <a:solidFill>
                  <a:schemeClr val="lt1"/>
                </a:solidFill>
                <a:latin typeface="Arial"/>
                <a:ea typeface="Arial"/>
                <a:cs typeface="Arial"/>
                <a:sym typeface="Arial"/>
              </a:rPr>
              <a:t> </a:t>
            </a:r>
            <a:r>
              <a:rPr lang="en" sz="1600" b="0" i="0" u="none" strike="noStrike" cap="none" dirty="0">
                <a:solidFill>
                  <a:schemeClr val="lt1"/>
                </a:solidFill>
                <a:latin typeface="Arial"/>
                <a:ea typeface="Arial"/>
                <a:cs typeface="Arial"/>
                <a:sym typeface="Arial"/>
              </a:rPr>
              <a:t>thực hiện:</a:t>
            </a:r>
            <a:endParaRPr dirty="0"/>
          </a:p>
          <a:p>
            <a:pPr marL="0" marR="0" lvl="0" indent="0" algn="l"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a:p>
            <a:pPr marL="0" marR="0" lvl="0" indent="0" algn="l" rtl="0">
              <a:lnSpc>
                <a:spcPct val="150000"/>
              </a:lnSpc>
              <a:spcBef>
                <a:spcPts val="0"/>
              </a:spcBef>
              <a:spcAft>
                <a:spcPts val="0"/>
              </a:spcAft>
              <a:buNone/>
            </a:pPr>
            <a:r>
              <a:rPr lang="en" sz="1500" b="0" i="0" u="none" strike="noStrike" cap="none" dirty="0" smtClean="0">
                <a:solidFill>
                  <a:schemeClr val="lt1"/>
                </a:solidFill>
                <a:latin typeface="Arial"/>
                <a:ea typeface="Arial"/>
                <a:cs typeface="Arial"/>
                <a:sym typeface="Arial"/>
              </a:rPr>
              <a:t>Đặng </a:t>
            </a:r>
            <a:r>
              <a:rPr lang="en" sz="1500" b="0" i="0" u="none" strike="noStrike" cap="none" dirty="0">
                <a:solidFill>
                  <a:schemeClr val="lt1"/>
                </a:solidFill>
                <a:latin typeface="Arial"/>
                <a:ea typeface="Arial"/>
                <a:cs typeface="Arial"/>
                <a:sym typeface="Arial"/>
              </a:rPr>
              <a:t>Văn Nam 	</a:t>
            </a:r>
            <a:r>
              <a:rPr lang="en" sz="1500" b="0" i="0" u="none" strike="noStrike" cap="none" dirty="0" smtClean="0">
                <a:solidFill>
                  <a:schemeClr val="lt1"/>
                </a:solidFill>
                <a:latin typeface="Arial"/>
                <a:ea typeface="Arial"/>
                <a:cs typeface="Arial"/>
                <a:sym typeface="Arial"/>
              </a:rPr>
              <a:t>MSSV:18574802010200</a:t>
            </a:r>
            <a:endParaRPr sz="14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cxnSp>
        <p:nvCxnSpPr>
          <p:cNvPr id="342" name="Google Shape;342;p11"/>
          <p:cNvCxnSpPr/>
          <p:nvPr/>
        </p:nvCxnSpPr>
        <p:spPr>
          <a:xfrm>
            <a:off x="116959" y="3593805"/>
            <a:ext cx="1920341" cy="0"/>
          </a:xfrm>
          <a:prstGeom prst="straightConnector1">
            <a:avLst/>
          </a:prstGeom>
          <a:noFill/>
          <a:ln w="9525" cap="flat" cmpd="sng">
            <a:solidFill>
              <a:srgbClr val="347EB8"/>
            </a:solidFill>
            <a:prstDash val="solid"/>
            <a:round/>
            <a:headEnd type="none" w="sm" len="sm"/>
            <a:tailEnd type="none" w="sm" len="sm"/>
          </a:ln>
        </p:spPr>
      </p:cxnSp>
      <p:sp>
        <p:nvSpPr>
          <p:cNvPr id="343" name="Google Shape;343;p11"/>
          <p:cNvSpPr txBox="1"/>
          <p:nvPr/>
        </p:nvSpPr>
        <p:spPr>
          <a:xfrm>
            <a:off x="5528931" y="3090579"/>
            <a:ext cx="344494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1" i="1" u="none" strike="noStrike" cap="none" dirty="0">
                <a:solidFill>
                  <a:schemeClr val="lt1"/>
                </a:solidFill>
                <a:latin typeface="Arial"/>
                <a:ea typeface="Arial"/>
                <a:cs typeface="Arial"/>
                <a:sym typeface="Arial"/>
              </a:rPr>
              <a:t>Giảng viên: </a:t>
            </a:r>
            <a:r>
              <a:rPr lang="en" sz="1800" b="1" i="1" dirty="0" smtClean="0">
                <a:solidFill>
                  <a:schemeClr val="lt1"/>
                </a:solidFill>
              </a:rPr>
              <a:t>Nguyễn Bùi Hậu</a:t>
            </a:r>
            <a:endParaRPr sz="1800" b="1" i="1" u="none" strike="noStrike" cap="none" dirty="0">
              <a:solidFill>
                <a:schemeClr val="lt1"/>
              </a:solidFill>
              <a:latin typeface="Arial"/>
              <a:ea typeface="Arial"/>
              <a:cs typeface="Arial"/>
              <a:sym typeface="Arial"/>
            </a:endParaRPr>
          </a:p>
        </p:txBody>
      </p:sp>
      <p:sp>
        <p:nvSpPr>
          <p:cNvPr id="6" name="TextBox 5"/>
          <p:cNvSpPr txBox="1"/>
          <p:nvPr/>
        </p:nvSpPr>
        <p:spPr>
          <a:xfrm>
            <a:off x="3049688" y="2271837"/>
            <a:ext cx="4577239" cy="400110"/>
          </a:xfrm>
          <a:prstGeom prst="rect">
            <a:avLst/>
          </a:prstGeom>
          <a:noFill/>
        </p:spPr>
        <p:txBody>
          <a:bodyPr wrap="square" rtlCol="0">
            <a:spAutoFit/>
          </a:bodyPr>
          <a:lstStyle/>
          <a:p>
            <a:r>
              <a:rPr lang="en-US" sz="2000" b="1" dirty="0" smtClean="0">
                <a:solidFill>
                  <a:srgbClr val="FFFF00"/>
                </a:solidFill>
              </a:rPr>
              <a:t>CHỦ ĐỀ : WEB </a:t>
            </a:r>
            <a:r>
              <a:rPr lang="en-US" sz="2000" b="1" dirty="0" smtClean="0">
                <a:solidFill>
                  <a:srgbClr val="FFFF00"/>
                </a:solidFill>
              </a:rPr>
              <a:t>THUÊ XE</a:t>
            </a:r>
            <a:endParaRPr lang="en-US" sz="2000" b="1" dirty="0">
              <a:solidFill>
                <a:srgbClr val="FFFF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10</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43491" y="1140904"/>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287906" y="1510236"/>
            <a:ext cx="4603071" cy="369332"/>
          </a:xfrm>
          <a:prstGeom prst="rect">
            <a:avLst/>
          </a:prstGeom>
          <a:noFill/>
        </p:spPr>
        <p:txBody>
          <a:bodyPr wrap="square" rtlCol="0">
            <a:spAutoFit/>
          </a:bodyPr>
          <a:lstStyle/>
          <a:p>
            <a:r>
              <a:rPr lang="en-US" sz="1800" smtClean="0">
                <a:solidFill>
                  <a:schemeClr val="accent1">
                    <a:lumMod val="60000"/>
                    <a:lumOff val="40000"/>
                  </a:schemeClr>
                </a:solidFill>
              </a:rPr>
              <a:t>CÁC CA SỬ DỤNG TRONG HỆ THỐNG</a:t>
            </a:r>
            <a:endParaRPr lang="en-US" sz="1800">
              <a:solidFill>
                <a:schemeClr val="accent1">
                  <a:lumMod val="60000"/>
                  <a:lumOff val="40000"/>
                </a:schemeClr>
              </a:solidFill>
            </a:endParaRPr>
          </a:p>
        </p:txBody>
      </p:sp>
      <p:sp>
        <p:nvSpPr>
          <p:cNvPr id="12" name="TextBox 11"/>
          <p:cNvSpPr txBox="1"/>
          <p:nvPr/>
        </p:nvSpPr>
        <p:spPr>
          <a:xfrm>
            <a:off x="287906" y="1973421"/>
            <a:ext cx="3639858" cy="338554"/>
          </a:xfrm>
          <a:prstGeom prst="rect">
            <a:avLst/>
          </a:prstGeom>
          <a:noFill/>
        </p:spPr>
        <p:txBody>
          <a:bodyPr wrap="square" rtlCol="0">
            <a:spAutoFit/>
          </a:bodyPr>
          <a:lstStyle/>
          <a:p>
            <a:r>
              <a:rPr lang="en-US" sz="1600" dirty="0" err="1" smtClean="0">
                <a:solidFill>
                  <a:srgbClr val="FFC000"/>
                </a:solidFill>
              </a:rPr>
              <a:t>Đối</a:t>
            </a:r>
            <a:r>
              <a:rPr lang="en-US" sz="1600" dirty="0" smtClean="0">
                <a:solidFill>
                  <a:srgbClr val="FFC000"/>
                </a:solidFill>
              </a:rPr>
              <a:t> </a:t>
            </a:r>
            <a:r>
              <a:rPr lang="en-US" sz="1600" dirty="0" err="1" smtClean="0">
                <a:solidFill>
                  <a:srgbClr val="FFC000"/>
                </a:solidFill>
              </a:rPr>
              <a:t>với</a:t>
            </a:r>
            <a:r>
              <a:rPr lang="en-US" sz="1600" dirty="0" smtClean="0">
                <a:solidFill>
                  <a:srgbClr val="FFC000"/>
                </a:solidFill>
              </a:rPr>
              <a:t> </a:t>
            </a:r>
            <a:r>
              <a:rPr lang="en-US" sz="1600" dirty="0" err="1" smtClean="0">
                <a:solidFill>
                  <a:srgbClr val="FFC000"/>
                </a:solidFill>
              </a:rPr>
              <a:t>tài</a:t>
            </a:r>
            <a:r>
              <a:rPr lang="en-US" sz="1600" dirty="0" smtClean="0">
                <a:solidFill>
                  <a:srgbClr val="FFC000"/>
                </a:solidFill>
              </a:rPr>
              <a:t> </a:t>
            </a:r>
            <a:r>
              <a:rPr lang="en-US" sz="1600" dirty="0" err="1" smtClean="0">
                <a:solidFill>
                  <a:srgbClr val="FFC000"/>
                </a:solidFill>
              </a:rPr>
              <a:t>khoản</a:t>
            </a:r>
            <a:r>
              <a:rPr lang="en-US" sz="1600" dirty="0" smtClean="0">
                <a:solidFill>
                  <a:srgbClr val="FFC000"/>
                </a:solidFill>
              </a:rPr>
              <a:t> </a:t>
            </a:r>
            <a:r>
              <a:rPr lang="en-US" sz="1600" dirty="0" err="1" smtClean="0">
                <a:solidFill>
                  <a:srgbClr val="FFC000"/>
                </a:solidFill>
              </a:rPr>
              <a:t>thông</a:t>
            </a:r>
            <a:r>
              <a:rPr lang="en-US" sz="1600" dirty="0" smtClean="0">
                <a:solidFill>
                  <a:srgbClr val="FFC000"/>
                </a:solidFill>
              </a:rPr>
              <a:t> </a:t>
            </a:r>
            <a:r>
              <a:rPr lang="en-US" sz="1600" dirty="0" err="1" smtClean="0">
                <a:solidFill>
                  <a:srgbClr val="FFC000"/>
                </a:solidFill>
              </a:rPr>
              <a:t>thường</a:t>
            </a:r>
            <a:endParaRPr lang="en-US" sz="1600" dirty="0">
              <a:solidFill>
                <a:srgbClr val="FFC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784" y="1694902"/>
            <a:ext cx="4438216" cy="3488865"/>
          </a:xfrm>
          <a:prstGeom prst="rect">
            <a:avLst/>
          </a:prstGeom>
        </p:spPr>
      </p:pic>
    </p:spTree>
    <p:extLst>
      <p:ext uri="{BB962C8B-B14F-4D97-AF65-F5344CB8AC3E}">
        <p14:creationId xmlns:p14="http://schemas.microsoft.com/office/powerpoint/2010/main" val="21217286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11</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43491" y="1140904"/>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287906" y="1510236"/>
            <a:ext cx="4603071" cy="369332"/>
          </a:xfrm>
          <a:prstGeom prst="rect">
            <a:avLst/>
          </a:prstGeom>
          <a:noFill/>
        </p:spPr>
        <p:txBody>
          <a:bodyPr wrap="square" rtlCol="0">
            <a:spAutoFit/>
          </a:bodyPr>
          <a:lstStyle/>
          <a:p>
            <a:r>
              <a:rPr lang="en-US" sz="1800" smtClean="0">
                <a:solidFill>
                  <a:schemeClr val="accent1">
                    <a:lumMod val="60000"/>
                    <a:lumOff val="40000"/>
                  </a:schemeClr>
                </a:solidFill>
              </a:rPr>
              <a:t>CÁC CA SỬ DỤNG TRONG HỆ THỐNG</a:t>
            </a:r>
            <a:endParaRPr lang="en-US" sz="1800">
              <a:solidFill>
                <a:schemeClr val="accent1">
                  <a:lumMod val="60000"/>
                  <a:lumOff val="40000"/>
                </a:schemeClr>
              </a:solidFill>
            </a:endParaRPr>
          </a:p>
        </p:txBody>
      </p:sp>
      <p:sp>
        <p:nvSpPr>
          <p:cNvPr id="12" name="TextBox 11"/>
          <p:cNvSpPr txBox="1"/>
          <p:nvPr/>
        </p:nvSpPr>
        <p:spPr>
          <a:xfrm>
            <a:off x="287905" y="1973421"/>
            <a:ext cx="3465387" cy="338554"/>
          </a:xfrm>
          <a:prstGeom prst="rect">
            <a:avLst/>
          </a:prstGeom>
          <a:noFill/>
        </p:spPr>
        <p:txBody>
          <a:bodyPr wrap="square" rtlCol="0">
            <a:spAutoFit/>
          </a:bodyPr>
          <a:lstStyle/>
          <a:p>
            <a:r>
              <a:rPr lang="en-US" sz="1600" dirty="0" err="1" smtClean="0">
                <a:solidFill>
                  <a:srgbClr val="FFC000"/>
                </a:solidFill>
              </a:rPr>
              <a:t>Đối</a:t>
            </a:r>
            <a:r>
              <a:rPr lang="en-US" sz="1600" dirty="0" smtClean="0">
                <a:solidFill>
                  <a:srgbClr val="FFC000"/>
                </a:solidFill>
              </a:rPr>
              <a:t> </a:t>
            </a:r>
            <a:r>
              <a:rPr lang="en-US" sz="1600" dirty="0" err="1" smtClean="0">
                <a:solidFill>
                  <a:srgbClr val="FFC000"/>
                </a:solidFill>
              </a:rPr>
              <a:t>với</a:t>
            </a:r>
            <a:r>
              <a:rPr lang="en-US" sz="1600" dirty="0" smtClean="0">
                <a:solidFill>
                  <a:srgbClr val="FFC000"/>
                </a:solidFill>
              </a:rPr>
              <a:t> </a:t>
            </a:r>
            <a:r>
              <a:rPr lang="en-US" sz="1600" dirty="0" err="1" smtClean="0">
                <a:solidFill>
                  <a:srgbClr val="FFC000"/>
                </a:solidFill>
              </a:rPr>
              <a:t>tài</a:t>
            </a:r>
            <a:r>
              <a:rPr lang="en-US" sz="1600" dirty="0" smtClean="0">
                <a:solidFill>
                  <a:srgbClr val="FFC000"/>
                </a:solidFill>
              </a:rPr>
              <a:t> </a:t>
            </a:r>
            <a:r>
              <a:rPr lang="en-US" sz="1600" dirty="0" err="1" smtClean="0">
                <a:solidFill>
                  <a:srgbClr val="FFC000"/>
                </a:solidFill>
              </a:rPr>
              <a:t>khoản</a:t>
            </a:r>
            <a:r>
              <a:rPr lang="en-US" sz="1600" dirty="0" smtClean="0">
                <a:solidFill>
                  <a:srgbClr val="FFC000"/>
                </a:solidFill>
              </a:rPr>
              <a:t> </a:t>
            </a:r>
            <a:r>
              <a:rPr lang="en-US" sz="1600" dirty="0" err="1" smtClean="0">
                <a:solidFill>
                  <a:srgbClr val="FFC000"/>
                </a:solidFill>
              </a:rPr>
              <a:t>quản</a:t>
            </a:r>
            <a:r>
              <a:rPr lang="en-US" sz="1600" dirty="0" smtClean="0">
                <a:solidFill>
                  <a:srgbClr val="FFC000"/>
                </a:solidFill>
              </a:rPr>
              <a:t> </a:t>
            </a:r>
            <a:r>
              <a:rPr lang="en-US" sz="1600" dirty="0" err="1" smtClean="0">
                <a:solidFill>
                  <a:srgbClr val="FFC000"/>
                </a:solidFill>
              </a:rPr>
              <a:t>trị</a:t>
            </a:r>
            <a:endParaRPr lang="en-US" sz="1600" dirty="0">
              <a:solidFill>
                <a:srgbClr val="FFC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0977" y="1503841"/>
            <a:ext cx="4143782" cy="3616036"/>
          </a:xfrm>
          <a:prstGeom prst="rect">
            <a:avLst/>
          </a:prstGeom>
        </p:spPr>
      </p:pic>
    </p:spTree>
    <p:extLst>
      <p:ext uri="{BB962C8B-B14F-4D97-AF65-F5344CB8AC3E}">
        <p14:creationId xmlns:p14="http://schemas.microsoft.com/office/powerpoint/2010/main" val="2596318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12</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59779" y="785022"/>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13557" y="1119509"/>
            <a:ext cx="4603071" cy="369332"/>
          </a:xfrm>
          <a:prstGeom prst="rect">
            <a:avLst/>
          </a:prstGeom>
          <a:noFill/>
        </p:spPr>
        <p:txBody>
          <a:bodyPr wrap="square" rtlCol="0">
            <a:spAutoFit/>
          </a:bodyPr>
          <a:lstStyle/>
          <a:p>
            <a:r>
              <a:rPr lang="en-US" sz="1800" smtClean="0">
                <a:solidFill>
                  <a:schemeClr val="accent1">
                    <a:lumMod val="60000"/>
                    <a:lumOff val="40000"/>
                  </a:schemeClr>
                </a:solidFill>
              </a:rPr>
              <a:t>CÁC CA SỬ DỤNG TRONG HỆ THỐNG</a:t>
            </a:r>
            <a:endParaRPr lang="en-US" sz="1800">
              <a:solidFill>
                <a:schemeClr val="accent1">
                  <a:lumMod val="60000"/>
                  <a:lumOff val="40000"/>
                </a:schemeClr>
              </a:solidFill>
            </a:endParaRPr>
          </a:p>
        </p:txBody>
      </p:sp>
      <p:sp>
        <p:nvSpPr>
          <p:cNvPr id="12" name="TextBox 11"/>
          <p:cNvSpPr txBox="1"/>
          <p:nvPr/>
        </p:nvSpPr>
        <p:spPr>
          <a:xfrm>
            <a:off x="13557" y="1475391"/>
            <a:ext cx="3465387" cy="338554"/>
          </a:xfrm>
          <a:prstGeom prst="rect">
            <a:avLst/>
          </a:prstGeom>
          <a:noFill/>
        </p:spPr>
        <p:txBody>
          <a:bodyPr wrap="square" rtlCol="0">
            <a:spAutoFit/>
          </a:bodyPr>
          <a:lstStyle/>
          <a:p>
            <a:r>
              <a:rPr lang="en-US" sz="1600" dirty="0" err="1" smtClean="0">
                <a:solidFill>
                  <a:srgbClr val="FFC000"/>
                </a:solidFill>
              </a:rPr>
              <a:t>Đối</a:t>
            </a:r>
            <a:r>
              <a:rPr lang="en-US" sz="1600" dirty="0" smtClean="0">
                <a:solidFill>
                  <a:srgbClr val="FFC000"/>
                </a:solidFill>
              </a:rPr>
              <a:t> </a:t>
            </a:r>
            <a:r>
              <a:rPr lang="en-US" sz="1600" dirty="0" err="1" smtClean="0">
                <a:solidFill>
                  <a:srgbClr val="FFC000"/>
                </a:solidFill>
              </a:rPr>
              <a:t>với</a:t>
            </a:r>
            <a:r>
              <a:rPr lang="en-US" sz="1600" dirty="0" smtClean="0">
                <a:solidFill>
                  <a:srgbClr val="FFC000"/>
                </a:solidFill>
              </a:rPr>
              <a:t> </a:t>
            </a:r>
            <a:r>
              <a:rPr lang="en-US" sz="1600" dirty="0" err="1" smtClean="0">
                <a:solidFill>
                  <a:srgbClr val="FFC000"/>
                </a:solidFill>
              </a:rPr>
              <a:t>tài</a:t>
            </a:r>
            <a:r>
              <a:rPr lang="en-US" sz="1600" dirty="0" smtClean="0">
                <a:solidFill>
                  <a:srgbClr val="FFC000"/>
                </a:solidFill>
              </a:rPr>
              <a:t> </a:t>
            </a:r>
            <a:r>
              <a:rPr lang="en-US" sz="1600" dirty="0" err="1" smtClean="0">
                <a:solidFill>
                  <a:srgbClr val="FFC000"/>
                </a:solidFill>
              </a:rPr>
              <a:t>khoản</a:t>
            </a:r>
            <a:r>
              <a:rPr lang="en-US" sz="1600" dirty="0" smtClean="0">
                <a:solidFill>
                  <a:srgbClr val="FFC000"/>
                </a:solidFill>
              </a:rPr>
              <a:t> admin</a:t>
            </a:r>
            <a:endParaRPr lang="en-US" sz="1600" dirty="0">
              <a:solidFill>
                <a:srgbClr val="FFC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184" y="839006"/>
            <a:ext cx="4185601" cy="4232490"/>
          </a:xfrm>
          <a:prstGeom prst="rect">
            <a:avLst/>
          </a:prstGeom>
        </p:spPr>
      </p:pic>
    </p:spTree>
    <p:extLst>
      <p:ext uri="{BB962C8B-B14F-4D97-AF65-F5344CB8AC3E}">
        <p14:creationId xmlns:p14="http://schemas.microsoft.com/office/powerpoint/2010/main" val="228360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13</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59779" y="785022"/>
            <a:ext cx="2010822" cy="369332"/>
          </a:xfrm>
          <a:prstGeom prst="rect">
            <a:avLst/>
          </a:prstGeom>
          <a:noFill/>
        </p:spPr>
        <p:txBody>
          <a:bodyPr wrap="square" rtlCol="0">
            <a:spAutoFit/>
          </a:bodyPr>
          <a:lstStyle/>
          <a:p>
            <a:r>
              <a:rPr lang="en-US" sz="1800" b="1" dirty="0" smtClean="0">
                <a:solidFill>
                  <a:srgbClr val="FFC000"/>
                </a:solidFill>
              </a:rPr>
              <a:t>1. PHÂN TÍCH</a:t>
            </a:r>
            <a:endParaRPr lang="en-US" sz="1800" b="1" dirty="0">
              <a:solidFill>
                <a:srgbClr val="FFC000"/>
              </a:solidFill>
            </a:endParaRPr>
          </a:p>
        </p:txBody>
      </p:sp>
      <p:sp>
        <p:nvSpPr>
          <p:cNvPr id="10" name="TextBox 9"/>
          <p:cNvSpPr txBox="1"/>
          <p:nvPr/>
        </p:nvSpPr>
        <p:spPr>
          <a:xfrm>
            <a:off x="429193" y="1186490"/>
            <a:ext cx="4603071" cy="369332"/>
          </a:xfrm>
          <a:prstGeom prst="rect">
            <a:avLst/>
          </a:prstGeom>
          <a:noFill/>
        </p:spPr>
        <p:txBody>
          <a:bodyPr wrap="square" rtlCol="0">
            <a:spAutoFit/>
          </a:bodyPr>
          <a:lstStyle/>
          <a:p>
            <a:r>
              <a:rPr lang="en-US" sz="1800" dirty="0" err="1" smtClean="0">
                <a:solidFill>
                  <a:schemeClr val="bg1"/>
                </a:solidFill>
              </a:rPr>
              <a:t>Một</a:t>
            </a:r>
            <a:r>
              <a:rPr lang="en-US" sz="1800" dirty="0" smtClean="0">
                <a:solidFill>
                  <a:schemeClr val="bg1"/>
                </a:solidFill>
              </a:rPr>
              <a:t> </a:t>
            </a:r>
            <a:r>
              <a:rPr lang="en-US" sz="1800" dirty="0" err="1" smtClean="0">
                <a:solidFill>
                  <a:schemeClr val="bg1"/>
                </a:solidFill>
              </a:rPr>
              <a:t>số</a:t>
            </a:r>
            <a:r>
              <a:rPr lang="en-US" sz="1800" dirty="0" smtClean="0">
                <a:solidFill>
                  <a:schemeClr val="bg1"/>
                </a:solidFill>
              </a:rPr>
              <a:t> </a:t>
            </a:r>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trong</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endParaRPr lang="en-US" sz="18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4309" y="1587958"/>
            <a:ext cx="5493704" cy="3499520"/>
          </a:xfrm>
          <a:prstGeom prst="rect">
            <a:avLst/>
          </a:prstGeom>
        </p:spPr>
      </p:pic>
      <p:sp>
        <p:nvSpPr>
          <p:cNvPr id="8" name="TextBox 7"/>
          <p:cNvSpPr txBox="1"/>
          <p:nvPr/>
        </p:nvSpPr>
        <p:spPr>
          <a:xfrm>
            <a:off x="429193" y="2847508"/>
            <a:ext cx="2459479" cy="646331"/>
          </a:xfrm>
          <a:prstGeom prst="rect">
            <a:avLst/>
          </a:prstGeom>
          <a:noFill/>
        </p:spPr>
        <p:txBody>
          <a:bodyPr wrap="square" rtlCol="0">
            <a:spAutoFit/>
          </a:bodyPr>
          <a:lstStyle/>
          <a:p>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khi</a:t>
            </a:r>
            <a:r>
              <a:rPr lang="en-US" sz="1800" dirty="0" smtClean="0">
                <a:solidFill>
                  <a:schemeClr val="bg1"/>
                </a:solidFill>
              </a:rPr>
              <a:t> </a:t>
            </a:r>
            <a:r>
              <a:rPr lang="en-US" sz="1800" dirty="0" err="1" smtClean="0">
                <a:solidFill>
                  <a:schemeClr val="bg1"/>
                </a:solidFill>
              </a:rPr>
              <a:t>đăng</a:t>
            </a:r>
            <a:r>
              <a:rPr lang="en-US" sz="1800" dirty="0" smtClean="0">
                <a:solidFill>
                  <a:schemeClr val="bg1"/>
                </a:solidFill>
              </a:rPr>
              <a:t> </a:t>
            </a:r>
            <a:r>
              <a:rPr lang="en-US" sz="1800" dirty="0" err="1" smtClean="0">
                <a:solidFill>
                  <a:schemeClr val="bg1"/>
                </a:solidFill>
              </a:rPr>
              <a:t>nhập</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endParaRPr lang="en-US" sz="1800" dirty="0">
              <a:solidFill>
                <a:schemeClr val="bg1"/>
              </a:solidFill>
            </a:endParaRPr>
          </a:p>
        </p:txBody>
      </p:sp>
    </p:spTree>
    <p:extLst>
      <p:ext uri="{BB962C8B-B14F-4D97-AF65-F5344CB8AC3E}">
        <p14:creationId xmlns:p14="http://schemas.microsoft.com/office/powerpoint/2010/main" val="66079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14</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59779" y="785022"/>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429193" y="1186490"/>
            <a:ext cx="4603071" cy="369332"/>
          </a:xfrm>
          <a:prstGeom prst="rect">
            <a:avLst/>
          </a:prstGeom>
          <a:noFill/>
        </p:spPr>
        <p:txBody>
          <a:bodyPr wrap="square" rtlCol="0">
            <a:spAutoFit/>
          </a:bodyPr>
          <a:lstStyle/>
          <a:p>
            <a:r>
              <a:rPr lang="en-US" sz="1800" dirty="0" err="1" smtClean="0">
                <a:solidFill>
                  <a:schemeClr val="bg1"/>
                </a:solidFill>
              </a:rPr>
              <a:t>Một</a:t>
            </a:r>
            <a:r>
              <a:rPr lang="en-US" sz="1800" dirty="0" smtClean="0">
                <a:solidFill>
                  <a:schemeClr val="bg1"/>
                </a:solidFill>
              </a:rPr>
              <a:t> </a:t>
            </a:r>
            <a:r>
              <a:rPr lang="en-US" sz="1800" dirty="0" err="1" smtClean="0">
                <a:solidFill>
                  <a:schemeClr val="bg1"/>
                </a:solidFill>
              </a:rPr>
              <a:t>số</a:t>
            </a:r>
            <a:r>
              <a:rPr lang="en-US" sz="1800" dirty="0" smtClean="0">
                <a:solidFill>
                  <a:schemeClr val="bg1"/>
                </a:solidFill>
              </a:rPr>
              <a:t> </a:t>
            </a:r>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trong</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endParaRPr lang="en-US" sz="1800"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727" y="1555822"/>
            <a:ext cx="5273386" cy="3524654"/>
          </a:xfrm>
          <a:prstGeom prst="rect">
            <a:avLst/>
          </a:prstGeom>
        </p:spPr>
      </p:pic>
      <p:sp>
        <p:nvSpPr>
          <p:cNvPr id="11" name="TextBox 10"/>
          <p:cNvSpPr txBox="1"/>
          <p:nvPr/>
        </p:nvSpPr>
        <p:spPr>
          <a:xfrm>
            <a:off x="429193" y="2847508"/>
            <a:ext cx="2459479" cy="646331"/>
          </a:xfrm>
          <a:prstGeom prst="rect">
            <a:avLst/>
          </a:prstGeom>
          <a:noFill/>
        </p:spPr>
        <p:txBody>
          <a:bodyPr wrap="square" rtlCol="0">
            <a:spAutoFit/>
          </a:bodyPr>
          <a:lstStyle/>
          <a:p>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khi</a:t>
            </a:r>
            <a:r>
              <a:rPr lang="en-US" sz="1800" dirty="0" smtClean="0">
                <a:solidFill>
                  <a:schemeClr val="bg1"/>
                </a:solidFill>
              </a:rPr>
              <a:t> </a:t>
            </a:r>
            <a:r>
              <a:rPr lang="en-US" sz="1800" dirty="0" err="1" smtClean="0">
                <a:solidFill>
                  <a:schemeClr val="bg1"/>
                </a:solidFill>
              </a:rPr>
              <a:t>mua</a:t>
            </a:r>
            <a:r>
              <a:rPr lang="en-US" sz="1800" dirty="0" smtClean="0">
                <a:solidFill>
                  <a:schemeClr val="bg1"/>
                </a:solidFill>
              </a:rPr>
              <a:t> </a:t>
            </a:r>
            <a:r>
              <a:rPr lang="en-US" sz="1800" dirty="0" err="1" smtClean="0">
                <a:solidFill>
                  <a:schemeClr val="bg1"/>
                </a:solidFill>
              </a:rPr>
              <a:t>hàng</a:t>
            </a:r>
            <a:endParaRPr lang="en-US" sz="1800" dirty="0">
              <a:solidFill>
                <a:schemeClr val="bg1"/>
              </a:solidFill>
            </a:endParaRPr>
          </a:p>
        </p:txBody>
      </p:sp>
    </p:spTree>
    <p:extLst>
      <p:ext uri="{BB962C8B-B14F-4D97-AF65-F5344CB8AC3E}">
        <p14:creationId xmlns:p14="http://schemas.microsoft.com/office/powerpoint/2010/main" val="1724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15</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59779" y="785022"/>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429193" y="1186490"/>
            <a:ext cx="4603071" cy="369332"/>
          </a:xfrm>
          <a:prstGeom prst="rect">
            <a:avLst/>
          </a:prstGeom>
          <a:noFill/>
        </p:spPr>
        <p:txBody>
          <a:bodyPr wrap="square" rtlCol="0">
            <a:spAutoFit/>
          </a:bodyPr>
          <a:lstStyle/>
          <a:p>
            <a:r>
              <a:rPr lang="en-US" sz="1800" dirty="0" err="1" smtClean="0">
                <a:solidFill>
                  <a:schemeClr val="bg1"/>
                </a:solidFill>
              </a:rPr>
              <a:t>Một</a:t>
            </a:r>
            <a:r>
              <a:rPr lang="en-US" sz="1800" dirty="0" smtClean="0">
                <a:solidFill>
                  <a:schemeClr val="bg1"/>
                </a:solidFill>
              </a:rPr>
              <a:t> </a:t>
            </a:r>
            <a:r>
              <a:rPr lang="en-US" sz="1800" dirty="0" err="1" smtClean="0">
                <a:solidFill>
                  <a:schemeClr val="bg1"/>
                </a:solidFill>
              </a:rPr>
              <a:t>số</a:t>
            </a:r>
            <a:r>
              <a:rPr lang="en-US" sz="1800" dirty="0" smtClean="0">
                <a:solidFill>
                  <a:schemeClr val="bg1"/>
                </a:solidFill>
              </a:rPr>
              <a:t> </a:t>
            </a:r>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trong</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endParaRPr lang="en-US" sz="1800" dirty="0">
              <a:solidFill>
                <a:schemeClr val="bg1"/>
              </a:solidFill>
            </a:endParaRPr>
          </a:p>
        </p:txBody>
      </p:sp>
      <p:sp>
        <p:nvSpPr>
          <p:cNvPr id="11" name="TextBox 10"/>
          <p:cNvSpPr txBox="1"/>
          <p:nvPr/>
        </p:nvSpPr>
        <p:spPr>
          <a:xfrm>
            <a:off x="429193" y="2847508"/>
            <a:ext cx="2459479" cy="646331"/>
          </a:xfrm>
          <a:prstGeom prst="rect">
            <a:avLst/>
          </a:prstGeom>
          <a:noFill/>
        </p:spPr>
        <p:txBody>
          <a:bodyPr wrap="square" rtlCol="0">
            <a:spAutoFit/>
          </a:bodyPr>
          <a:lstStyle/>
          <a:p>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thêm</a:t>
            </a:r>
            <a:r>
              <a:rPr lang="en-US" sz="1800" dirty="0" smtClean="0">
                <a:solidFill>
                  <a:schemeClr val="bg1"/>
                </a:solidFill>
              </a:rPr>
              <a:t> </a:t>
            </a:r>
            <a:r>
              <a:rPr lang="en-US" sz="1800" dirty="0" err="1" smtClean="0">
                <a:solidFill>
                  <a:schemeClr val="bg1"/>
                </a:solidFill>
              </a:rPr>
              <a:t>sản</a:t>
            </a:r>
            <a:r>
              <a:rPr lang="en-US" sz="1800" dirty="0" smtClean="0">
                <a:solidFill>
                  <a:schemeClr val="bg1"/>
                </a:solidFill>
              </a:rPr>
              <a:t> </a:t>
            </a:r>
            <a:r>
              <a:rPr lang="en-US" sz="1800" dirty="0" err="1" smtClean="0">
                <a:solidFill>
                  <a:schemeClr val="bg1"/>
                </a:solidFill>
              </a:rPr>
              <a:t>phẩm</a:t>
            </a:r>
            <a:endParaRPr lang="en-US" sz="18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7436" y="1587958"/>
            <a:ext cx="5424780" cy="3426577"/>
          </a:xfrm>
          <a:prstGeom prst="rect">
            <a:avLst/>
          </a:prstGeom>
        </p:spPr>
      </p:pic>
    </p:spTree>
    <p:extLst>
      <p:ext uri="{BB962C8B-B14F-4D97-AF65-F5344CB8AC3E}">
        <p14:creationId xmlns:p14="http://schemas.microsoft.com/office/powerpoint/2010/main" val="354789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1000"/>
                                        <p:tgtEl>
                                          <p:spTgt spid="11">
                                            <p:txEl>
                                              <p:pRg st="0" end="0"/>
                                            </p:txEl>
                                          </p:spTgt>
                                        </p:tgtEl>
                                      </p:cBhvr>
                                    </p:animEffect>
                                    <p:anim calcmode="lin" valueType="num">
                                      <p:cBhvr>
                                        <p:cTn id="22"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16</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59779" y="785022"/>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429193" y="1186490"/>
            <a:ext cx="4603071" cy="369332"/>
          </a:xfrm>
          <a:prstGeom prst="rect">
            <a:avLst/>
          </a:prstGeom>
          <a:noFill/>
        </p:spPr>
        <p:txBody>
          <a:bodyPr wrap="square" rtlCol="0">
            <a:spAutoFit/>
          </a:bodyPr>
          <a:lstStyle/>
          <a:p>
            <a:r>
              <a:rPr lang="en-US" sz="1800" dirty="0" err="1" smtClean="0">
                <a:solidFill>
                  <a:schemeClr val="bg1"/>
                </a:solidFill>
              </a:rPr>
              <a:t>Một</a:t>
            </a:r>
            <a:r>
              <a:rPr lang="en-US" sz="1800" dirty="0" smtClean="0">
                <a:solidFill>
                  <a:schemeClr val="bg1"/>
                </a:solidFill>
              </a:rPr>
              <a:t> </a:t>
            </a:r>
            <a:r>
              <a:rPr lang="en-US" sz="1800" dirty="0" err="1" smtClean="0">
                <a:solidFill>
                  <a:schemeClr val="bg1"/>
                </a:solidFill>
              </a:rPr>
              <a:t>số</a:t>
            </a:r>
            <a:r>
              <a:rPr lang="en-US" sz="1800" dirty="0" smtClean="0">
                <a:solidFill>
                  <a:schemeClr val="bg1"/>
                </a:solidFill>
              </a:rPr>
              <a:t> </a:t>
            </a:r>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trong</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endParaRPr lang="en-US" sz="1800" dirty="0">
              <a:solidFill>
                <a:schemeClr val="bg1"/>
              </a:solidFill>
            </a:endParaRPr>
          </a:p>
        </p:txBody>
      </p:sp>
      <p:sp>
        <p:nvSpPr>
          <p:cNvPr id="11" name="TextBox 10"/>
          <p:cNvSpPr txBox="1"/>
          <p:nvPr/>
        </p:nvSpPr>
        <p:spPr>
          <a:xfrm>
            <a:off x="429193" y="2847508"/>
            <a:ext cx="2459479" cy="646331"/>
          </a:xfrm>
          <a:prstGeom prst="rect">
            <a:avLst/>
          </a:prstGeom>
          <a:noFill/>
        </p:spPr>
        <p:txBody>
          <a:bodyPr wrap="square" rtlCol="0">
            <a:spAutoFit/>
          </a:bodyPr>
          <a:lstStyle/>
          <a:p>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tìm</a:t>
            </a:r>
            <a:r>
              <a:rPr lang="en-US" sz="1800" dirty="0" smtClean="0">
                <a:solidFill>
                  <a:schemeClr val="bg1"/>
                </a:solidFill>
              </a:rPr>
              <a:t> </a:t>
            </a:r>
            <a:r>
              <a:rPr lang="en-US" sz="1800" dirty="0" err="1" smtClean="0">
                <a:solidFill>
                  <a:schemeClr val="bg1"/>
                </a:solidFill>
              </a:rPr>
              <a:t>kiếm</a:t>
            </a:r>
            <a:r>
              <a:rPr lang="en-US" sz="1800" dirty="0" smtClean="0">
                <a:solidFill>
                  <a:schemeClr val="bg1"/>
                </a:solidFill>
              </a:rPr>
              <a:t> </a:t>
            </a:r>
            <a:r>
              <a:rPr lang="en-US" sz="1800" dirty="0" err="1" smtClean="0">
                <a:solidFill>
                  <a:schemeClr val="bg1"/>
                </a:solidFill>
              </a:rPr>
              <a:t>sản</a:t>
            </a:r>
            <a:r>
              <a:rPr lang="en-US" sz="1800" dirty="0" smtClean="0">
                <a:solidFill>
                  <a:schemeClr val="bg1"/>
                </a:solidFill>
              </a:rPr>
              <a:t> </a:t>
            </a:r>
            <a:r>
              <a:rPr lang="en-US" sz="1800" dirty="0" err="1" smtClean="0">
                <a:solidFill>
                  <a:schemeClr val="bg1"/>
                </a:solidFill>
              </a:rPr>
              <a:t>phẩm</a:t>
            </a:r>
            <a:endParaRPr lang="en-US" sz="18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748" y="1754550"/>
            <a:ext cx="4933950" cy="3209925"/>
          </a:xfrm>
          <a:prstGeom prst="rect">
            <a:avLst/>
          </a:prstGeom>
        </p:spPr>
      </p:pic>
    </p:spTree>
    <p:extLst>
      <p:ext uri="{BB962C8B-B14F-4D97-AF65-F5344CB8AC3E}">
        <p14:creationId xmlns:p14="http://schemas.microsoft.com/office/powerpoint/2010/main" val="408144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17</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59779" y="785022"/>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429193" y="1186490"/>
            <a:ext cx="4603071" cy="369332"/>
          </a:xfrm>
          <a:prstGeom prst="rect">
            <a:avLst/>
          </a:prstGeom>
          <a:noFill/>
        </p:spPr>
        <p:txBody>
          <a:bodyPr wrap="square" rtlCol="0">
            <a:spAutoFit/>
          </a:bodyPr>
          <a:lstStyle/>
          <a:p>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lớp</a:t>
            </a:r>
            <a:r>
              <a:rPr lang="en-US" sz="1800" dirty="0" smtClean="0">
                <a:solidFill>
                  <a:schemeClr val="bg1"/>
                </a:solidFill>
              </a:rPr>
              <a:t> </a:t>
            </a:r>
            <a:r>
              <a:rPr lang="en-US" sz="1800" dirty="0" err="1" smtClean="0">
                <a:solidFill>
                  <a:schemeClr val="bg1"/>
                </a:solidFill>
              </a:rPr>
              <a:t>của</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endParaRPr lang="en-US" sz="18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962" y="1371156"/>
            <a:ext cx="5303736" cy="3414682"/>
          </a:xfrm>
          <a:prstGeom prst="rect">
            <a:avLst/>
          </a:prstGeom>
        </p:spPr>
      </p:pic>
    </p:spTree>
    <p:extLst>
      <p:ext uri="{BB962C8B-B14F-4D97-AF65-F5344CB8AC3E}">
        <p14:creationId xmlns:p14="http://schemas.microsoft.com/office/powerpoint/2010/main" val="241143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18</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2" name="Rectangle 1"/>
          <p:cNvSpPr/>
          <p:nvPr/>
        </p:nvSpPr>
        <p:spPr>
          <a:xfrm>
            <a:off x="2898304" y="2417862"/>
            <a:ext cx="184731" cy="307777"/>
          </a:xfrm>
          <a:prstGeom prst="rect">
            <a:avLst/>
          </a:prstGeom>
        </p:spPr>
        <p:txBody>
          <a:bodyPr wrap="none">
            <a:spAutoFit/>
          </a:bodyPr>
          <a:lstStyle/>
          <a:p>
            <a:endParaRPr lang="en-US" dirty="0"/>
          </a:p>
        </p:txBody>
      </p:sp>
      <p:sp>
        <p:nvSpPr>
          <p:cNvPr id="4" name="TextBox 3"/>
          <p:cNvSpPr txBox="1"/>
          <p:nvPr/>
        </p:nvSpPr>
        <p:spPr>
          <a:xfrm>
            <a:off x="562257" y="1062723"/>
            <a:ext cx="362570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3" name="Rounded Rectangle 2"/>
          <p:cNvSpPr/>
          <p:nvPr/>
        </p:nvSpPr>
        <p:spPr>
          <a:xfrm>
            <a:off x="531627" y="1568602"/>
            <a:ext cx="3296093" cy="49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Công</a:t>
            </a:r>
            <a:r>
              <a:rPr lang="en-US" dirty="0" smtClean="0"/>
              <a:t> </a:t>
            </a:r>
            <a:r>
              <a:rPr lang="en-US" dirty="0" err="1" smtClean="0"/>
              <a:t>nghệ</a:t>
            </a:r>
            <a:r>
              <a:rPr lang="en-US" dirty="0" smtClean="0"/>
              <a:t> </a:t>
            </a:r>
            <a:r>
              <a:rPr lang="en-US" dirty="0" err="1" smtClean="0"/>
              <a:t>sử</a:t>
            </a:r>
            <a:r>
              <a:rPr lang="en-US" dirty="0" smtClean="0"/>
              <a:t> </a:t>
            </a:r>
            <a:r>
              <a:rPr lang="en-US" dirty="0" err="1" smtClean="0"/>
              <a:t>dụng</a:t>
            </a:r>
            <a:endParaRPr lang="en-US" dirty="0"/>
          </a:p>
        </p:txBody>
      </p:sp>
      <p:sp>
        <p:nvSpPr>
          <p:cNvPr id="7" name="Curved Right Arrow 6"/>
          <p:cNvSpPr/>
          <p:nvPr/>
        </p:nvSpPr>
        <p:spPr>
          <a:xfrm>
            <a:off x="701749" y="2028124"/>
            <a:ext cx="616688" cy="88829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1318437" y="2335901"/>
            <a:ext cx="7591646" cy="580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Sử</a:t>
            </a:r>
            <a:r>
              <a:rPr lang="en-US" dirty="0" smtClean="0"/>
              <a:t> </a:t>
            </a:r>
            <a:r>
              <a:rPr lang="en-US" dirty="0" err="1" smtClean="0"/>
              <a:t>dụng</a:t>
            </a:r>
            <a:r>
              <a:rPr lang="en-US" dirty="0" smtClean="0"/>
              <a:t> </a:t>
            </a:r>
            <a:r>
              <a:rPr lang="en-US" dirty="0" err="1" smtClean="0"/>
              <a:t>ngôn</a:t>
            </a:r>
            <a:r>
              <a:rPr lang="en-US" dirty="0" smtClean="0"/>
              <a:t> </a:t>
            </a:r>
            <a:r>
              <a:rPr lang="en-US" dirty="0" err="1" smtClean="0"/>
              <a:t>ngữ</a:t>
            </a:r>
            <a:r>
              <a:rPr lang="en-US" dirty="0"/>
              <a:t> </a:t>
            </a:r>
            <a:r>
              <a:rPr lang="en-US" dirty="0" err="1" smtClean="0"/>
              <a:t>lập</a:t>
            </a:r>
            <a:r>
              <a:rPr lang="en-US" dirty="0" smtClean="0"/>
              <a:t> </a:t>
            </a:r>
            <a:r>
              <a:rPr lang="en-US" dirty="0" err="1" smtClean="0"/>
              <a:t>trình</a:t>
            </a:r>
            <a:r>
              <a:rPr lang="en-US" dirty="0" smtClean="0"/>
              <a:t> Java </a:t>
            </a:r>
            <a:r>
              <a:rPr lang="en-US" dirty="0" err="1" smtClean="0"/>
              <a:t>lập</a:t>
            </a:r>
            <a:r>
              <a:rPr lang="en-US" dirty="0" smtClean="0"/>
              <a:t> </a:t>
            </a:r>
            <a:r>
              <a:rPr lang="en-US" dirty="0" err="1" smtClean="0"/>
              <a:t>trình</a:t>
            </a:r>
            <a:r>
              <a:rPr lang="en-US" dirty="0" smtClean="0"/>
              <a:t> Backend </a:t>
            </a:r>
            <a:r>
              <a:rPr lang="en-US" dirty="0" err="1" smtClean="0"/>
              <a:t>cho</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sử</a:t>
            </a:r>
            <a:r>
              <a:rPr lang="en-US" dirty="0" smtClean="0"/>
              <a:t> dung </a:t>
            </a:r>
            <a:r>
              <a:rPr lang="en-US" dirty="0" err="1" smtClean="0"/>
              <a:t>html,css</a:t>
            </a:r>
            <a:r>
              <a:rPr lang="en-US" dirty="0" smtClean="0"/>
              <a:t>, </a:t>
            </a:r>
            <a:r>
              <a:rPr lang="en-US" dirty="0" err="1" smtClean="0"/>
              <a:t>js</a:t>
            </a:r>
            <a:r>
              <a:rPr lang="en-US" dirty="0" smtClean="0"/>
              <a:t> </a:t>
            </a:r>
            <a:r>
              <a:rPr lang="en-US" dirty="0" err="1" smtClean="0"/>
              <a:t>để</a:t>
            </a:r>
            <a:r>
              <a:rPr lang="en-US" dirty="0" smtClean="0"/>
              <a:t> </a:t>
            </a:r>
            <a:r>
              <a:rPr lang="en-US" dirty="0" err="1" smtClean="0"/>
              <a:t>dựng</a:t>
            </a:r>
            <a:r>
              <a:rPr lang="en-US" dirty="0" smtClean="0"/>
              <a:t> </a:t>
            </a:r>
            <a:r>
              <a:rPr lang="en-US" dirty="0" err="1" smtClean="0"/>
              <a:t>giao</a:t>
            </a:r>
            <a:r>
              <a:rPr lang="en-US" dirty="0" smtClean="0"/>
              <a:t> </a:t>
            </a:r>
            <a:r>
              <a:rPr lang="en-US" dirty="0" err="1" smtClean="0"/>
              <a:t>diện</a:t>
            </a:r>
            <a:endParaRPr lang="en-US" dirty="0"/>
          </a:p>
        </p:txBody>
      </p:sp>
      <p:sp>
        <p:nvSpPr>
          <p:cNvPr id="9" name="Curved Right Arrow 8"/>
          <p:cNvSpPr/>
          <p:nvPr/>
        </p:nvSpPr>
        <p:spPr>
          <a:xfrm>
            <a:off x="701749" y="2059417"/>
            <a:ext cx="616688" cy="15343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p:cNvSpPr/>
          <p:nvPr/>
        </p:nvSpPr>
        <p:spPr>
          <a:xfrm>
            <a:off x="1382232" y="3192904"/>
            <a:ext cx="7464055" cy="542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Dùng</a:t>
            </a:r>
            <a:r>
              <a:rPr lang="en-US" dirty="0" smtClean="0"/>
              <a:t> Apache Tomcat </a:t>
            </a:r>
            <a:r>
              <a:rPr lang="en-US" dirty="0" err="1" smtClean="0"/>
              <a:t>đóng</a:t>
            </a:r>
            <a:r>
              <a:rPr lang="en-US" dirty="0" smtClean="0"/>
              <a:t> </a:t>
            </a:r>
            <a:r>
              <a:rPr lang="en-US" dirty="0" err="1" smtClean="0"/>
              <a:t>vai</a:t>
            </a:r>
            <a:r>
              <a:rPr lang="en-US" dirty="0" smtClean="0"/>
              <a:t> </a:t>
            </a:r>
            <a:r>
              <a:rPr lang="en-US" dirty="0" err="1" smtClean="0"/>
              <a:t>trò</a:t>
            </a:r>
            <a:r>
              <a:rPr lang="en-US" dirty="0" smtClean="0"/>
              <a:t> </a:t>
            </a:r>
            <a:r>
              <a:rPr lang="en-US" dirty="0" err="1" smtClean="0"/>
              <a:t>như</a:t>
            </a:r>
            <a:r>
              <a:rPr lang="en-US" dirty="0" smtClean="0"/>
              <a:t> 1 server </a:t>
            </a:r>
            <a:r>
              <a:rPr lang="en-US" dirty="0" err="1" smtClean="0"/>
              <a:t>để</a:t>
            </a:r>
            <a:r>
              <a:rPr lang="en-US" dirty="0" smtClean="0"/>
              <a:t> </a:t>
            </a:r>
            <a:r>
              <a:rPr lang="en-US" dirty="0" err="1" smtClean="0"/>
              <a:t>chạy</a:t>
            </a:r>
            <a:r>
              <a:rPr lang="en-US" dirty="0" smtClean="0"/>
              <a:t> website</a:t>
            </a:r>
            <a:endParaRPr lang="en-US" dirty="0"/>
          </a:p>
        </p:txBody>
      </p:sp>
      <p:sp>
        <p:nvSpPr>
          <p:cNvPr id="11" name="Curved Right Arrow 10"/>
          <p:cNvSpPr/>
          <p:nvPr/>
        </p:nvSpPr>
        <p:spPr>
          <a:xfrm>
            <a:off x="647318" y="1953091"/>
            <a:ext cx="639222" cy="258701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1382232" y="4011648"/>
            <a:ext cx="7464055" cy="5284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Dùng</a:t>
            </a:r>
            <a:r>
              <a:rPr lang="en-US" dirty="0" smtClean="0"/>
              <a:t> MySQL </a:t>
            </a:r>
            <a:r>
              <a:rPr lang="en-US" dirty="0" err="1" smtClean="0"/>
              <a:t>WorkBench</a:t>
            </a:r>
            <a:r>
              <a:rPr lang="en-US" dirty="0" smtClean="0"/>
              <a:t> </a:t>
            </a:r>
            <a:r>
              <a:rPr lang="en-US" dirty="0" err="1" smtClean="0"/>
              <a:t>để</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cơ</a:t>
            </a:r>
            <a:r>
              <a:rPr lang="en-US" dirty="0" smtClean="0"/>
              <a:t> </a:t>
            </a:r>
            <a:r>
              <a:rPr lang="en-US" dirty="0" err="1" smtClean="0"/>
              <a:t>sở</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và</a:t>
            </a:r>
            <a:r>
              <a:rPr lang="en-US" dirty="0" smtClean="0"/>
              <a:t> </a:t>
            </a:r>
            <a:r>
              <a:rPr lang="en-US" dirty="0" err="1" smtClean="0"/>
              <a:t>quản</a:t>
            </a:r>
            <a:r>
              <a:rPr lang="en-US" dirty="0" smtClean="0"/>
              <a:t> </a:t>
            </a:r>
            <a:r>
              <a:rPr lang="en-US" dirty="0" err="1" smtClean="0"/>
              <a:t>trị</a:t>
            </a:r>
            <a:endParaRPr lang="en-US" dirty="0"/>
          </a:p>
        </p:txBody>
      </p:sp>
    </p:spTree>
    <p:extLst>
      <p:ext uri="{BB962C8B-B14F-4D97-AF65-F5344CB8AC3E}">
        <p14:creationId xmlns:p14="http://schemas.microsoft.com/office/powerpoint/2010/main" val="2747339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1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edge">
                                      <p:cBhvr>
                                        <p:cTn id="17" dur="1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edge">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19</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5" name="TextBox 4"/>
          <p:cNvSpPr txBox="1"/>
          <p:nvPr/>
        </p:nvSpPr>
        <p:spPr>
          <a:xfrm>
            <a:off x="122274" y="1506777"/>
            <a:ext cx="3230842" cy="646331"/>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cơ</a:t>
            </a:r>
            <a:r>
              <a:rPr lang="en-US" sz="1800" dirty="0" smtClean="0">
                <a:solidFill>
                  <a:srgbClr val="FFC000"/>
                </a:solidFill>
              </a:rPr>
              <a:t> </a:t>
            </a:r>
            <a:r>
              <a:rPr lang="en-US" sz="1800" dirty="0" err="1" smtClean="0">
                <a:solidFill>
                  <a:srgbClr val="FFC000"/>
                </a:solidFill>
              </a:rPr>
              <a:t>sở</a:t>
            </a:r>
            <a:r>
              <a:rPr lang="en-US" sz="1800" dirty="0" smtClean="0">
                <a:solidFill>
                  <a:srgbClr val="FFC000"/>
                </a:solidFill>
              </a:rPr>
              <a:t> </a:t>
            </a:r>
            <a:r>
              <a:rPr lang="en-US" sz="1800" dirty="0" err="1" smtClean="0">
                <a:solidFill>
                  <a:srgbClr val="FFC000"/>
                </a:solidFill>
              </a:rPr>
              <a:t>dữ</a:t>
            </a:r>
            <a:r>
              <a:rPr lang="en-US" sz="1800" dirty="0" smtClean="0">
                <a:solidFill>
                  <a:srgbClr val="FFC000"/>
                </a:solidFill>
              </a:rPr>
              <a:t> </a:t>
            </a:r>
            <a:r>
              <a:rPr lang="en-US" sz="1800" dirty="0" err="1" smtClean="0">
                <a:solidFill>
                  <a:srgbClr val="FFC000"/>
                </a:solidFill>
              </a:rPr>
              <a:t>liệu</a:t>
            </a:r>
            <a:r>
              <a:rPr lang="en-US" sz="1800" dirty="0" smtClean="0">
                <a:solidFill>
                  <a:srgbClr val="FFC000"/>
                </a:solidFill>
              </a:rPr>
              <a:t>:</a:t>
            </a:r>
          </a:p>
          <a:p>
            <a:pPr marL="285750" indent="-285750">
              <a:buClr>
                <a:srgbClr val="FFFF00"/>
              </a:buClr>
              <a:buFont typeface="Courier New" panose="02070309020205020404" pitchFamily="49" charset="0"/>
              <a:buChar char="o"/>
            </a:pPr>
            <a:r>
              <a:rPr lang="en-US" sz="1800" dirty="0" smtClean="0">
                <a:solidFill>
                  <a:srgbClr val="FFC000"/>
                </a:solidFill>
              </a:rPr>
              <a:t>Diagram </a:t>
            </a:r>
            <a:r>
              <a:rPr lang="en-US" sz="1800" dirty="0" err="1" smtClean="0">
                <a:solidFill>
                  <a:srgbClr val="FFC000"/>
                </a:solidFill>
              </a:rPr>
              <a:t>của</a:t>
            </a:r>
            <a:r>
              <a:rPr lang="en-US" sz="1800" dirty="0" smtClean="0">
                <a:solidFill>
                  <a:srgbClr val="FFC000"/>
                </a:solidFill>
              </a:rPr>
              <a:t> </a:t>
            </a:r>
            <a:r>
              <a:rPr lang="en-US" sz="1800" dirty="0" err="1" smtClean="0">
                <a:solidFill>
                  <a:srgbClr val="FFC000"/>
                </a:solidFill>
              </a:rPr>
              <a:t>cơ</a:t>
            </a:r>
            <a:r>
              <a:rPr lang="en-US" sz="1800" dirty="0" smtClean="0">
                <a:solidFill>
                  <a:srgbClr val="FFC000"/>
                </a:solidFill>
              </a:rPr>
              <a:t> </a:t>
            </a:r>
            <a:r>
              <a:rPr lang="en-US" sz="1800" dirty="0" err="1" smtClean="0">
                <a:solidFill>
                  <a:srgbClr val="FFC000"/>
                </a:solidFill>
              </a:rPr>
              <a:t>sở</a:t>
            </a:r>
            <a:r>
              <a:rPr lang="en-US" sz="1800" dirty="0" smtClean="0">
                <a:solidFill>
                  <a:srgbClr val="FFC000"/>
                </a:solidFill>
              </a:rPr>
              <a:t> </a:t>
            </a:r>
            <a:r>
              <a:rPr lang="en-US" sz="1800" dirty="0" err="1" smtClean="0">
                <a:solidFill>
                  <a:srgbClr val="FFC000"/>
                </a:solidFill>
              </a:rPr>
              <a:t>dữ</a:t>
            </a:r>
            <a:r>
              <a:rPr lang="en-US" sz="1800" dirty="0" smtClean="0">
                <a:solidFill>
                  <a:srgbClr val="FFC000"/>
                </a:solidFill>
              </a:rPr>
              <a:t> </a:t>
            </a:r>
            <a:r>
              <a:rPr lang="en-US" sz="1800" dirty="0" err="1" smtClean="0">
                <a:solidFill>
                  <a:srgbClr val="FFC000"/>
                </a:solidFill>
              </a:rPr>
              <a:t>liệu</a:t>
            </a:r>
            <a:r>
              <a:rPr lang="en-US" sz="1800" dirty="0" smtClean="0">
                <a:solidFill>
                  <a:srgbClr val="FFC000"/>
                </a:solidFill>
              </a:rPr>
              <a:t> </a:t>
            </a:r>
          </a:p>
        </p:txBody>
      </p:sp>
      <p:pic>
        <p:nvPicPr>
          <p:cNvPr id="9" name="Picture 8"/>
          <p:cNvPicPr/>
          <p:nvPr/>
        </p:nvPicPr>
        <p:blipFill>
          <a:blip r:embed="rId3"/>
          <a:stretch>
            <a:fillRect/>
          </a:stretch>
        </p:blipFill>
        <p:spPr>
          <a:xfrm>
            <a:off x="3874775" y="1058529"/>
            <a:ext cx="4843923" cy="3821742"/>
          </a:xfrm>
          <a:prstGeom prst="rect">
            <a:avLst/>
          </a:prstGeom>
        </p:spPr>
      </p:pic>
    </p:spTree>
    <p:extLst>
      <p:ext uri="{BB962C8B-B14F-4D97-AF65-F5344CB8AC3E}">
        <p14:creationId xmlns:p14="http://schemas.microsoft.com/office/powerpoint/2010/main" val="152052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6"/>
          <p:cNvSpPr txBox="1">
            <a:spLocks noGrp="1"/>
          </p:cNvSpPr>
          <p:nvPr>
            <p:ph type="title"/>
          </p:nvPr>
        </p:nvSpPr>
        <p:spPr>
          <a:xfrm>
            <a:off x="2147370" y="420707"/>
            <a:ext cx="6316146" cy="64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000"/>
              <a:buNone/>
            </a:pPr>
            <a:r>
              <a:rPr lang="en" sz="3000" b="1">
                <a:latin typeface="+mj-lt"/>
                <a:ea typeface="Times New Roman"/>
                <a:cs typeface="Times New Roman"/>
                <a:sym typeface="Times New Roman"/>
              </a:rPr>
              <a:t>TÓM TẮT PHẦN NỘI DUNG</a:t>
            </a:r>
            <a:endParaRPr sz="3000" b="1">
              <a:latin typeface="+mj-lt"/>
              <a:ea typeface="Times New Roman"/>
              <a:cs typeface="Times New Roman"/>
              <a:sym typeface="Times New Roman"/>
            </a:endParaRPr>
          </a:p>
        </p:txBody>
      </p:sp>
      <p:sp>
        <p:nvSpPr>
          <p:cNvPr id="377" name="Google Shape;377;p16"/>
          <p:cNvSpPr txBox="1"/>
          <p:nvPr/>
        </p:nvSpPr>
        <p:spPr>
          <a:xfrm>
            <a:off x="1639182" y="941949"/>
            <a:ext cx="7060426" cy="3692397"/>
          </a:xfrm>
          <a:prstGeom prst="rect">
            <a:avLst/>
          </a:prstGeom>
          <a:noFill/>
          <a:ln>
            <a:noFill/>
          </a:ln>
        </p:spPr>
        <p:txBody>
          <a:bodyPr spcFirstLastPara="1" wrap="square" lIns="91425" tIns="91425" rIns="91425" bIns="91425" anchor="t" anchorCtr="0">
            <a:noAutofit/>
          </a:bodyPr>
          <a:lstStyle/>
          <a:p>
            <a:pPr marL="0" marR="0" lvl="0" indent="0" algn="l" rtl="0">
              <a:lnSpc>
                <a:spcPct val="200000"/>
              </a:lnSpc>
              <a:spcBef>
                <a:spcPts val="600"/>
              </a:spcBef>
              <a:spcAft>
                <a:spcPts val="0"/>
              </a:spcAft>
              <a:buClr>
                <a:srgbClr val="000000"/>
              </a:buClr>
              <a:buSzPts val="2800"/>
              <a:buFont typeface="Arial"/>
              <a:buNone/>
            </a:pPr>
            <a:r>
              <a:rPr lang="en-US" sz="2800" b="0" i="0" u="none" strike="noStrike" cap="none" dirty="0" smtClean="0">
                <a:solidFill>
                  <a:srgbClr val="00E1C6"/>
                </a:solidFill>
                <a:latin typeface="Arial"/>
                <a:ea typeface="Arial"/>
                <a:cs typeface="Arial"/>
                <a:sym typeface="Arial"/>
              </a:rPr>
              <a:t>I.   </a:t>
            </a:r>
            <a:r>
              <a:rPr lang="en-US" sz="2800" dirty="0" smtClean="0">
                <a:solidFill>
                  <a:srgbClr val="00E1C6"/>
                </a:solidFill>
              </a:rPr>
              <a:t>TỔNG QUAN VỀ ĐỀ TÀI</a:t>
            </a:r>
            <a:endParaRPr lang="en-US" dirty="0" smtClean="0"/>
          </a:p>
          <a:p>
            <a:pPr marL="0" marR="0" lvl="0" indent="0" algn="l" rtl="0">
              <a:lnSpc>
                <a:spcPct val="200000"/>
              </a:lnSpc>
              <a:spcBef>
                <a:spcPts val="600"/>
              </a:spcBef>
              <a:spcAft>
                <a:spcPts val="0"/>
              </a:spcAft>
              <a:buClr>
                <a:srgbClr val="000000"/>
              </a:buClr>
              <a:buSzPts val="2800"/>
              <a:buFont typeface="Arial"/>
              <a:buNone/>
            </a:pPr>
            <a:r>
              <a:rPr lang="en-US" sz="2800" b="0" i="0" u="none" strike="noStrike" cap="none" dirty="0" smtClean="0">
                <a:solidFill>
                  <a:srgbClr val="00E1C6"/>
                </a:solidFill>
                <a:latin typeface="Arial"/>
                <a:ea typeface="Arial"/>
                <a:cs typeface="Arial"/>
                <a:sym typeface="Arial"/>
              </a:rPr>
              <a:t>II.  </a:t>
            </a:r>
            <a:r>
              <a:rPr lang="en-US" sz="2800" dirty="0" smtClean="0">
                <a:solidFill>
                  <a:srgbClr val="00E1C6"/>
                </a:solidFill>
              </a:rPr>
              <a:t>PHÂN TÍCH THIẾT KẾ HỆ THỐNG</a:t>
            </a:r>
            <a:endParaRPr lang="en-US" dirty="0" smtClean="0"/>
          </a:p>
          <a:p>
            <a:pPr marL="0" marR="0" lvl="0" indent="0" algn="l" rtl="0">
              <a:lnSpc>
                <a:spcPct val="200000"/>
              </a:lnSpc>
              <a:spcBef>
                <a:spcPts val="600"/>
              </a:spcBef>
              <a:spcAft>
                <a:spcPts val="0"/>
              </a:spcAft>
              <a:buClr>
                <a:srgbClr val="000000"/>
              </a:buClr>
              <a:buSzPts val="2800"/>
              <a:buFont typeface="Arial"/>
              <a:buNone/>
            </a:pPr>
            <a:r>
              <a:rPr lang="en-US" sz="2800" b="0" i="0" u="none" strike="noStrike" cap="none" dirty="0" smtClean="0">
                <a:solidFill>
                  <a:srgbClr val="00E1C6"/>
                </a:solidFill>
                <a:latin typeface="Arial"/>
                <a:ea typeface="Arial"/>
                <a:cs typeface="Arial"/>
                <a:sym typeface="Arial"/>
              </a:rPr>
              <a:t>III. </a:t>
            </a:r>
            <a:r>
              <a:rPr lang="en-US" sz="2800" dirty="0" smtClean="0">
                <a:solidFill>
                  <a:srgbClr val="00E1C6"/>
                </a:solidFill>
              </a:rPr>
              <a:t>TRIỂN KHAI HỆ THỐNG</a:t>
            </a:r>
          </a:p>
          <a:p>
            <a:pPr marL="0" marR="0" lvl="0" indent="0" algn="l" rtl="0">
              <a:lnSpc>
                <a:spcPct val="200000"/>
              </a:lnSpc>
              <a:spcBef>
                <a:spcPts val="600"/>
              </a:spcBef>
              <a:spcAft>
                <a:spcPts val="0"/>
              </a:spcAft>
              <a:buClr>
                <a:srgbClr val="000000"/>
              </a:buClr>
              <a:buSzPts val="2800"/>
              <a:buFont typeface="Arial"/>
              <a:buNone/>
            </a:pPr>
            <a:r>
              <a:rPr lang="en-US" sz="2800" dirty="0" smtClean="0">
                <a:solidFill>
                  <a:srgbClr val="00E1C6"/>
                </a:solidFill>
              </a:rPr>
              <a:t>IV. KẾT LUẬN</a:t>
            </a:r>
            <a:endParaRPr lang="en-US" dirty="0"/>
          </a:p>
        </p:txBody>
      </p:sp>
      <p:sp>
        <p:nvSpPr>
          <p:cNvPr id="378" name="Google Shape;378;p16"/>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animEffect transition="in" filter="strips(downLeft)">
                                      <p:cBhvr>
                                        <p:cTn id="7" dur="1000"/>
                                        <p:tgtEl>
                                          <p:spTgt spid="3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77">
                                            <p:txEl>
                                              <p:pRg st="1" end="1"/>
                                            </p:txEl>
                                          </p:spTgt>
                                        </p:tgtEl>
                                        <p:attrNameLst>
                                          <p:attrName>style.visibility</p:attrName>
                                        </p:attrNameLst>
                                      </p:cBhvr>
                                      <p:to>
                                        <p:strVal val="visible"/>
                                      </p:to>
                                    </p:set>
                                    <p:animEffect transition="in" filter="strips(downLeft)">
                                      <p:cBhvr>
                                        <p:cTn id="12" dur="1000"/>
                                        <p:tgtEl>
                                          <p:spTgt spid="3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377">
                                            <p:txEl>
                                              <p:pRg st="2" end="2"/>
                                            </p:txEl>
                                          </p:spTgt>
                                        </p:tgtEl>
                                        <p:attrNameLst>
                                          <p:attrName>style.visibility</p:attrName>
                                        </p:attrNameLst>
                                      </p:cBhvr>
                                      <p:to>
                                        <p:strVal val="visible"/>
                                      </p:to>
                                    </p:set>
                                    <p:animEffect transition="in" filter="strips(downLeft)">
                                      <p:cBhvr>
                                        <p:cTn id="17" dur="1000"/>
                                        <p:tgtEl>
                                          <p:spTgt spid="3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377">
                                            <p:txEl>
                                              <p:pRg st="3" end="3"/>
                                            </p:txEl>
                                          </p:spTgt>
                                        </p:tgtEl>
                                        <p:attrNameLst>
                                          <p:attrName>style.visibility</p:attrName>
                                        </p:attrNameLst>
                                      </p:cBhvr>
                                      <p:to>
                                        <p:strVal val="visible"/>
                                      </p:to>
                                    </p:set>
                                    <p:animEffect transition="in" filter="strips(downLeft)">
                                      <p:cBhvr>
                                        <p:cTn id="22" dur="1000"/>
                                        <p:tgtEl>
                                          <p:spTgt spid="3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20</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a:solidFill>
                  <a:srgbClr val="FFC000"/>
                </a:solidFill>
              </a:rPr>
              <a:t>2</a:t>
            </a:r>
            <a:r>
              <a:rPr lang="en-US" sz="1800" b="1" smtClean="0">
                <a:solidFill>
                  <a:srgbClr val="FFC000"/>
                </a:solidFill>
              </a:rPr>
              <a:t>. THIẾT KẾ</a:t>
            </a:r>
            <a:endParaRPr lang="en-US" sz="1800" b="1">
              <a:solidFill>
                <a:srgbClr val="FFC000"/>
              </a:solidFill>
            </a:endParaRPr>
          </a:p>
        </p:txBody>
      </p:sp>
      <p:sp>
        <p:nvSpPr>
          <p:cNvPr id="5" name="TextBox 4"/>
          <p:cNvSpPr txBox="1"/>
          <p:nvPr/>
        </p:nvSpPr>
        <p:spPr>
          <a:xfrm>
            <a:off x="122273" y="1506777"/>
            <a:ext cx="4162647"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trang</a:t>
            </a:r>
            <a:r>
              <a:rPr lang="en-US" sz="1800" dirty="0" smtClean="0">
                <a:solidFill>
                  <a:srgbClr val="FFC000"/>
                </a:solidFill>
              </a:rPr>
              <a:t> </a:t>
            </a:r>
            <a:r>
              <a:rPr lang="en-US" sz="1800" dirty="0" err="1" smtClean="0">
                <a:solidFill>
                  <a:srgbClr val="FFC000"/>
                </a:solidFill>
              </a:rPr>
              <a:t>chủ</a:t>
            </a:r>
            <a:r>
              <a:rPr lang="en-US" sz="1800" dirty="0" smtClean="0">
                <a:solidFill>
                  <a:srgbClr val="FFC000"/>
                </a:solidFill>
              </a:rPr>
              <a: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118" y="1235096"/>
            <a:ext cx="3637543" cy="3809417"/>
          </a:xfrm>
          <a:prstGeom prst="rect">
            <a:avLst/>
          </a:prstGeom>
        </p:spPr>
      </p:pic>
    </p:spTree>
    <p:extLst>
      <p:ext uri="{BB962C8B-B14F-4D97-AF65-F5344CB8AC3E}">
        <p14:creationId xmlns:p14="http://schemas.microsoft.com/office/powerpoint/2010/main" val="132991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21</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smtClean="0">
                <a:solidFill>
                  <a:srgbClr val="FFC000"/>
                </a:solidFill>
              </a:rPr>
              <a:t>2. THIẾT KẾ</a:t>
            </a:r>
            <a:endParaRPr lang="en-US" sz="1800" b="1">
              <a:solidFill>
                <a:srgbClr val="FFC000"/>
              </a:solidFill>
            </a:endParaRPr>
          </a:p>
        </p:txBody>
      </p:sp>
      <p:sp>
        <p:nvSpPr>
          <p:cNvPr id="5" name="TextBox 4"/>
          <p:cNvSpPr txBox="1"/>
          <p:nvPr/>
        </p:nvSpPr>
        <p:spPr>
          <a:xfrm>
            <a:off x="122274" y="1506777"/>
            <a:ext cx="5268433"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trang</a:t>
            </a:r>
            <a:r>
              <a:rPr lang="en-US" sz="1800" dirty="0" smtClean="0">
                <a:solidFill>
                  <a:srgbClr val="FFC000"/>
                </a:solidFill>
              </a:rPr>
              <a:t> </a:t>
            </a:r>
            <a:r>
              <a:rPr lang="en-US" sz="1800" dirty="0" err="1" smtClean="0">
                <a:solidFill>
                  <a:srgbClr val="FFC000"/>
                </a:solidFill>
              </a:rPr>
              <a:t>sản</a:t>
            </a:r>
            <a:r>
              <a:rPr lang="en-US" sz="1800" dirty="0" smtClean="0">
                <a:solidFill>
                  <a:srgbClr val="FFC000"/>
                </a:solidFill>
              </a:rPr>
              <a:t> </a:t>
            </a:r>
            <a:r>
              <a:rPr lang="en-US" sz="1800" dirty="0" err="1" smtClean="0">
                <a:solidFill>
                  <a:srgbClr val="FFC000"/>
                </a:solidFill>
              </a:rPr>
              <a:t>phẩm</a:t>
            </a:r>
            <a:r>
              <a:rPr lang="en-US" sz="1800" dirty="0" smtClean="0">
                <a:solidFill>
                  <a:srgbClr val="FFC000"/>
                </a:solidFill>
              </a:rPr>
              <a: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2164" y="976745"/>
            <a:ext cx="4066629" cy="4100256"/>
          </a:xfrm>
          <a:prstGeom prst="rect">
            <a:avLst/>
          </a:prstGeom>
        </p:spPr>
      </p:pic>
    </p:spTree>
    <p:extLst>
      <p:ext uri="{BB962C8B-B14F-4D97-AF65-F5344CB8AC3E}">
        <p14:creationId xmlns:p14="http://schemas.microsoft.com/office/powerpoint/2010/main" val="381518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22</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smtClean="0">
                <a:solidFill>
                  <a:srgbClr val="FFC000"/>
                </a:solidFill>
              </a:rPr>
              <a:t>2. THIẾT KẾ</a:t>
            </a:r>
            <a:endParaRPr lang="en-US" sz="1800" b="1">
              <a:solidFill>
                <a:srgbClr val="FFC000"/>
              </a:solidFill>
            </a:endParaRPr>
          </a:p>
        </p:txBody>
      </p:sp>
      <p:sp>
        <p:nvSpPr>
          <p:cNvPr id="5" name="TextBox 4"/>
          <p:cNvSpPr txBox="1"/>
          <p:nvPr/>
        </p:nvSpPr>
        <p:spPr>
          <a:xfrm>
            <a:off x="122274" y="1506777"/>
            <a:ext cx="4970721"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trang</a:t>
            </a:r>
            <a:r>
              <a:rPr lang="en-US" sz="1800" dirty="0" smtClean="0">
                <a:solidFill>
                  <a:srgbClr val="FFC000"/>
                </a:solidFill>
              </a:rPr>
              <a:t> chi </a:t>
            </a:r>
            <a:r>
              <a:rPr lang="en-US" sz="1800" dirty="0" err="1" smtClean="0">
                <a:solidFill>
                  <a:srgbClr val="FFC000"/>
                </a:solidFill>
              </a:rPr>
              <a:t>tiết</a:t>
            </a:r>
            <a:r>
              <a:rPr lang="en-US" sz="1800" dirty="0" smtClean="0">
                <a:solidFill>
                  <a:srgbClr val="FFC000"/>
                </a:solidFill>
              </a:rPr>
              <a:t> </a:t>
            </a:r>
            <a:r>
              <a:rPr lang="en-US" sz="1800" dirty="0" err="1" smtClean="0">
                <a:solidFill>
                  <a:srgbClr val="FFC000"/>
                </a:solidFill>
              </a:rPr>
              <a:t>sản</a:t>
            </a:r>
            <a:r>
              <a:rPr lang="en-US" sz="1800" dirty="0" smtClean="0">
                <a:solidFill>
                  <a:srgbClr val="FFC000"/>
                </a:solidFill>
              </a:rPr>
              <a:t> </a:t>
            </a:r>
            <a:r>
              <a:rPr lang="en-US" sz="1800" dirty="0" err="1" smtClean="0">
                <a:solidFill>
                  <a:srgbClr val="FFC000"/>
                </a:solidFill>
              </a:rPr>
              <a:t>phẩm</a:t>
            </a:r>
            <a:endParaRPr lang="en-US" sz="1800" dirty="0" smtClean="0">
              <a:solidFill>
                <a:srgbClr val="FFC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235" y="1194200"/>
            <a:ext cx="3600167" cy="3770275"/>
          </a:xfrm>
          <a:prstGeom prst="rect">
            <a:avLst/>
          </a:prstGeom>
        </p:spPr>
      </p:pic>
    </p:spTree>
    <p:extLst>
      <p:ext uri="{BB962C8B-B14F-4D97-AF65-F5344CB8AC3E}">
        <p14:creationId xmlns:p14="http://schemas.microsoft.com/office/powerpoint/2010/main" val="7723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23</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smtClean="0">
                <a:solidFill>
                  <a:srgbClr val="FFC000"/>
                </a:solidFill>
              </a:rPr>
              <a:t>2. THIẾT KẾ</a:t>
            </a:r>
            <a:endParaRPr lang="en-US" sz="1800" b="1">
              <a:solidFill>
                <a:srgbClr val="FFC000"/>
              </a:solidFill>
            </a:endParaRPr>
          </a:p>
        </p:txBody>
      </p:sp>
      <p:sp>
        <p:nvSpPr>
          <p:cNvPr id="5" name="TextBox 4"/>
          <p:cNvSpPr txBox="1"/>
          <p:nvPr/>
        </p:nvSpPr>
        <p:spPr>
          <a:xfrm>
            <a:off x="122274" y="1506777"/>
            <a:ext cx="4970721"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trang</a:t>
            </a:r>
            <a:r>
              <a:rPr lang="en-US" sz="1800" dirty="0" smtClean="0">
                <a:solidFill>
                  <a:srgbClr val="FFC000"/>
                </a:solidFill>
              </a:rPr>
              <a:t> </a:t>
            </a:r>
            <a:r>
              <a:rPr lang="en-US" sz="1800" dirty="0" err="1" smtClean="0">
                <a:solidFill>
                  <a:srgbClr val="FFC000"/>
                </a:solidFill>
              </a:rPr>
              <a:t>bài</a:t>
            </a:r>
            <a:r>
              <a:rPr lang="en-US" sz="1800" dirty="0" smtClean="0">
                <a:solidFill>
                  <a:srgbClr val="FFC000"/>
                </a:solidFill>
              </a:rPr>
              <a:t> </a:t>
            </a:r>
            <a:r>
              <a:rPr lang="en-US" sz="1800" dirty="0" err="1" smtClean="0">
                <a:solidFill>
                  <a:srgbClr val="FFC000"/>
                </a:solidFill>
              </a:rPr>
              <a:t>viết</a:t>
            </a:r>
            <a:endParaRPr lang="en-US" sz="1800" dirty="0" smtClean="0">
              <a:solidFill>
                <a:srgbClr val="FFC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955" y="1058529"/>
            <a:ext cx="3828743" cy="4009651"/>
          </a:xfrm>
          <a:prstGeom prst="rect">
            <a:avLst/>
          </a:prstGeom>
        </p:spPr>
      </p:pic>
    </p:spTree>
    <p:extLst>
      <p:ext uri="{BB962C8B-B14F-4D97-AF65-F5344CB8AC3E}">
        <p14:creationId xmlns:p14="http://schemas.microsoft.com/office/powerpoint/2010/main" val="377565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24</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smtClean="0">
                <a:solidFill>
                  <a:srgbClr val="FFC000"/>
                </a:solidFill>
              </a:rPr>
              <a:t>2. THIẾT KẾ</a:t>
            </a:r>
            <a:endParaRPr lang="en-US" sz="1800" b="1">
              <a:solidFill>
                <a:srgbClr val="FFC000"/>
              </a:solidFill>
            </a:endParaRPr>
          </a:p>
        </p:txBody>
      </p:sp>
      <p:sp>
        <p:nvSpPr>
          <p:cNvPr id="5" name="TextBox 4"/>
          <p:cNvSpPr txBox="1"/>
          <p:nvPr/>
        </p:nvSpPr>
        <p:spPr>
          <a:xfrm>
            <a:off x="122274" y="1506777"/>
            <a:ext cx="4970721"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trang</a:t>
            </a:r>
            <a:r>
              <a:rPr lang="en-US" sz="1800" dirty="0" smtClean="0">
                <a:solidFill>
                  <a:srgbClr val="FFC000"/>
                </a:solidFill>
              </a:rPr>
              <a:t> admin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990" y="1240979"/>
            <a:ext cx="5240959" cy="3799696"/>
          </a:xfrm>
          <a:prstGeom prst="rect">
            <a:avLst/>
          </a:prstGeom>
        </p:spPr>
      </p:pic>
    </p:spTree>
    <p:extLst>
      <p:ext uri="{BB962C8B-B14F-4D97-AF65-F5344CB8AC3E}">
        <p14:creationId xmlns:p14="http://schemas.microsoft.com/office/powerpoint/2010/main" val="394502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25</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smtClean="0">
                <a:solidFill>
                  <a:srgbClr val="FFC000"/>
                </a:solidFill>
              </a:rPr>
              <a:t>2. THIẾT KẾ</a:t>
            </a:r>
            <a:endParaRPr lang="en-US" sz="1800" b="1">
              <a:solidFill>
                <a:srgbClr val="FFC000"/>
              </a:solidFill>
            </a:endParaRPr>
          </a:p>
        </p:txBody>
      </p:sp>
      <p:sp>
        <p:nvSpPr>
          <p:cNvPr id="5" name="TextBox 4"/>
          <p:cNvSpPr txBox="1"/>
          <p:nvPr/>
        </p:nvSpPr>
        <p:spPr>
          <a:xfrm>
            <a:off x="454783" y="2460361"/>
            <a:ext cx="2974217" cy="646331"/>
          </a:xfrm>
          <a:prstGeom prst="rect">
            <a:avLst/>
          </a:prstGeom>
          <a:noFill/>
        </p:spPr>
        <p:txBody>
          <a:bodyPr wrap="square" rtlCol="0">
            <a:spAutoFit/>
          </a:bodyPr>
          <a:lstStyle/>
          <a:p>
            <a:pPr>
              <a:buClr>
                <a:srgbClr val="FFFF00"/>
              </a:buClr>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endParaRPr lang="en-US" sz="1800" dirty="0" smtClean="0">
              <a:solidFill>
                <a:srgbClr val="FFC000"/>
              </a:solidFill>
            </a:endParaRPr>
          </a:p>
          <a:p>
            <a:pPr>
              <a:buClr>
                <a:srgbClr val="FFFF00"/>
              </a:buClr>
            </a:pPr>
            <a:r>
              <a:rPr lang="en-US" sz="1800" dirty="0" smtClean="0">
                <a:solidFill>
                  <a:srgbClr val="FFC000"/>
                </a:solidFill>
              </a:rPr>
              <a:t> </a:t>
            </a:r>
            <a:r>
              <a:rPr lang="en-US" sz="1800" dirty="0" err="1" smtClean="0">
                <a:solidFill>
                  <a:srgbClr val="FFC000"/>
                </a:solidFill>
              </a:rPr>
              <a:t>quản</a:t>
            </a:r>
            <a:r>
              <a:rPr lang="en-US" sz="1800" dirty="0" smtClean="0">
                <a:solidFill>
                  <a:srgbClr val="FFC000"/>
                </a:solidFill>
              </a:rPr>
              <a:t> </a:t>
            </a:r>
            <a:r>
              <a:rPr lang="en-US" sz="1800" dirty="0" err="1" smtClean="0">
                <a:solidFill>
                  <a:srgbClr val="FFC000"/>
                </a:solidFill>
              </a:rPr>
              <a:t>lý</a:t>
            </a:r>
            <a:r>
              <a:rPr lang="en-US" sz="1800" dirty="0" smtClean="0">
                <a:solidFill>
                  <a:srgbClr val="FFC000"/>
                </a:solidFill>
              </a:rPr>
              <a:t> </a:t>
            </a:r>
            <a:r>
              <a:rPr lang="en-US" sz="1800" dirty="0" err="1" smtClean="0">
                <a:solidFill>
                  <a:srgbClr val="FFC000"/>
                </a:solidFill>
              </a:rPr>
              <a:t>người</a:t>
            </a:r>
            <a:r>
              <a:rPr lang="en-US" sz="1800" dirty="0" smtClean="0">
                <a:solidFill>
                  <a:srgbClr val="FFC000"/>
                </a:solidFill>
              </a:rPr>
              <a:t> </a:t>
            </a:r>
            <a:r>
              <a:rPr lang="en-US" sz="1800" dirty="0" err="1" smtClean="0">
                <a:solidFill>
                  <a:srgbClr val="FFC000"/>
                </a:solidFill>
              </a:rPr>
              <a:t>dùng</a:t>
            </a:r>
            <a:endParaRPr lang="en-US" sz="1800" dirty="0" smtClean="0">
              <a:solidFill>
                <a:srgbClr val="FFC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249337"/>
            <a:ext cx="5674886" cy="3869544"/>
          </a:xfrm>
          <a:prstGeom prst="rect">
            <a:avLst/>
          </a:prstGeom>
        </p:spPr>
      </p:pic>
    </p:spTree>
    <p:extLst>
      <p:ext uri="{BB962C8B-B14F-4D97-AF65-F5344CB8AC3E}">
        <p14:creationId xmlns:p14="http://schemas.microsoft.com/office/powerpoint/2010/main" val="145665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26</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smtClean="0">
                <a:solidFill>
                  <a:srgbClr val="FFC000"/>
                </a:solidFill>
              </a:rPr>
              <a:t>2. THIẾT KẾ</a:t>
            </a:r>
            <a:endParaRPr lang="en-US" sz="1800" b="1">
              <a:solidFill>
                <a:srgbClr val="FFC000"/>
              </a:solidFill>
            </a:endParaRPr>
          </a:p>
        </p:txBody>
      </p:sp>
      <p:sp>
        <p:nvSpPr>
          <p:cNvPr id="5" name="TextBox 4"/>
          <p:cNvSpPr txBox="1"/>
          <p:nvPr/>
        </p:nvSpPr>
        <p:spPr>
          <a:xfrm>
            <a:off x="454783" y="2460361"/>
            <a:ext cx="2974217" cy="646331"/>
          </a:xfrm>
          <a:prstGeom prst="rect">
            <a:avLst/>
          </a:prstGeom>
          <a:noFill/>
        </p:spPr>
        <p:txBody>
          <a:bodyPr wrap="square" rtlCol="0">
            <a:spAutoFit/>
          </a:bodyPr>
          <a:lstStyle/>
          <a:p>
            <a:pPr>
              <a:buClr>
                <a:srgbClr val="FFFF00"/>
              </a:buClr>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endParaRPr lang="en-US" sz="1800" dirty="0" smtClean="0">
              <a:solidFill>
                <a:srgbClr val="FFC000"/>
              </a:solidFill>
            </a:endParaRPr>
          </a:p>
          <a:p>
            <a:pPr>
              <a:buClr>
                <a:srgbClr val="FFFF00"/>
              </a:buClr>
            </a:pPr>
            <a:r>
              <a:rPr lang="en-US" sz="1800" dirty="0" smtClean="0">
                <a:solidFill>
                  <a:srgbClr val="FFC000"/>
                </a:solidFill>
              </a:rPr>
              <a:t> </a:t>
            </a:r>
            <a:r>
              <a:rPr lang="en-US" sz="1800" dirty="0" err="1" smtClean="0">
                <a:solidFill>
                  <a:srgbClr val="FFC000"/>
                </a:solidFill>
              </a:rPr>
              <a:t>chỉnh</a:t>
            </a:r>
            <a:r>
              <a:rPr lang="en-US" sz="1800" dirty="0" smtClean="0">
                <a:solidFill>
                  <a:srgbClr val="FFC000"/>
                </a:solidFill>
              </a:rPr>
              <a:t> </a:t>
            </a:r>
            <a:r>
              <a:rPr lang="en-US" sz="1800" dirty="0" err="1" smtClean="0">
                <a:solidFill>
                  <a:srgbClr val="FFC000"/>
                </a:solidFill>
              </a:rPr>
              <a:t>sửa</a:t>
            </a:r>
            <a:r>
              <a:rPr lang="en-US" sz="1800" dirty="0" smtClean="0">
                <a:solidFill>
                  <a:srgbClr val="FFC000"/>
                </a:solidFill>
              </a:rPr>
              <a:t> </a:t>
            </a:r>
            <a:r>
              <a:rPr lang="en-US" sz="1800" dirty="0" err="1" smtClean="0">
                <a:solidFill>
                  <a:srgbClr val="FFC000"/>
                </a:solidFill>
              </a:rPr>
              <a:t>sản</a:t>
            </a:r>
            <a:r>
              <a:rPr lang="en-US" sz="1800" dirty="0" smtClean="0">
                <a:solidFill>
                  <a:srgbClr val="FFC000"/>
                </a:solidFill>
              </a:rPr>
              <a:t> </a:t>
            </a:r>
            <a:r>
              <a:rPr lang="en-US" sz="1800" dirty="0" err="1" smtClean="0">
                <a:solidFill>
                  <a:srgbClr val="FFC000"/>
                </a:solidFill>
              </a:rPr>
              <a:t>phẩm</a:t>
            </a:r>
            <a:endParaRPr lang="en-US" sz="1800" dirty="0" smtClean="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7976" y="1058529"/>
            <a:ext cx="5246647" cy="3803819"/>
          </a:xfrm>
          <a:prstGeom prst="rect">
            <a:avLst/>
          </a:prstGeom>
        </p:spPr>
      </p:pic>
    </p:spTree>
    <p:extLst>
      <p:ext uri="{BB962C8B-B14F-4D97-AF65-F5344CB8AC3E}">
        <p14:creationId xmlns:p14="http://schemas.microsoft.com/office/powerpoint/2010/main" val="52540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27</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smtClean="0">
                <a:solidFill>
                  <a:srgbClr val="FFC000"/>
                </a:solidFill>
              </a:rPr>
              <a:t>2. THIẾT KẾ</a:t>
            </a:r>
            <a:endParaRPr lang="en-US" sz="1800" b="1">
              <a:solidFill>
                <a:srgbClr val="FFC000"/>
              </a:solidFill>
            </a:endParaRPr>
          </a:p>
        </p:txBody>
      </p:sp>
      <p:sp>
        <p:nvSpPr>
          <p:cNvPr id="5" name="TextBox 4"/>
          <p:cNvSpPr txBox="1"/>
          <p:nvPr/>
        </p:nvSpPr>
        <p:spPr>
          <a:xfrm>
            <a:off x="454783" y="2460361"/>
            <a:ext cx="2974217" cy="646331"/>
          </a:xfrm>
          <a:prstGeom prst="rect">
            <a:avLst/>
          </a:prstGeom>
          <a:noFill/>
        </p:spPr>
        <p:txBody>
          <a:bodyPr wrap="square" rtlCol="0">
            <a:spAutoFit/>
          </a:bodyPr>
          <a:lstStyle/>
          <a:p>
            <a:pPr>
              <a:buClr>
                <a:srgbClr val="FFFF00"/>
              </a:buClr>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endParaRPr lang="en-US" sz="1800" dirty="0" smtClean="0">
              <a:solidFill>
                <a:srgbClr val="FFC000"/>
              </a:solidFill>
            </a:endParaRPr>
          </a:p>
          <a:p>
            <a:pPr>
              <a:buClr>
                <a:srgbClr val="FFFF00"/>
              </a:buClr>
            </a:pPr>
            <a:r>
              <a:rPr lang="en-US" sz="1800" dirty="0" smtClean="0">
                <a:solidFill>
                  <a:srgbClr val="FFC000"/>
                </a:solidFill>
              </a:rPr>
              <a:t> </a:t>
            </a:r>
            <a:r>
              <a:rPr lang="en-US" sz="1800" dirty="0" err="1" smtClean="0">
                <a:solidFill>
                  <a:srgbClr val="FFC000"/>
                </a:solidFill>
              </a:rPr>
              <a:t>thêm</a:t>
            </a:r>
            <a:r>
              <a:rPr lang="en-US" sz="1800" dirty="0" smtClean="0">
                <a:solidFill>
                  <a:srgbClr val="FFC000"/>
                </a:solidFill>
              </a:rPr>
              <a:t> </a:t>
            </a:r>
            <a:r>
              <a:rPr lang="en-US" sz="1800" dirty="0" err="1" smtClean="0">
                <a:solidFill>
                  <a:srgbClr val="FFC000"/>
                </a:solidFill>
              </a:rPr>
              <a:t>bài</a:t>
            </a:r>
            <a:r>
              <a:rPr lang="en-US" sz="1800" dirty="0" smtClean="0">
                <a:solidFill>
                  <a:srgbClr val="FFC000"/>
                </a:solidFill>
              </a:rPr>
              <a:t> </a:t>
            </a:r>
            <a:r>
              <a:rPr lang="en-US" sz="1800" dirty="0" err="1" smtClean="0">
                <a:solidFill>
                  <a:srgbClr val="FFC000"/>
                </a:solidFill>
              </a:rPr>
              <a:t>viết</a:t>
            </a:r>
            <a:endParaRPr lang="en-US" sz="1800" dirty="0" smtClean="0">
              <a:solidFill>
                <a:srgbClr val="FFC00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994921"/>
            <a:ext cx="5475247" cy="3969554"/>
          </a:xfrm>
          <a:prstGeom prst="rect">
            <a:avLst/>
          </a:prstGeom>
        </p:spPr>
      </p:pic>
    </p:spTree>
    <p:extLst>
      <p:ext uri="{BB962C8B-B14F-4D97-AF65-F5344CB8AC3E}">
        <p14:creationId xmlns:p14="http://schemas.microsoft.com/office/powerpoint/2010/main" val="314313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28</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3087" y="1086921"/>
            <a:ext cx="3625702" cy="369332"/>
          </a:xfrm>
          <a:prstGeom prst="rect">
            <a:avLst/>
          </a:prstGeom>
          <a:noFill/>
        </p:spPr>
        <p:txBody>
          <a:bodyPr wrap="square" rtlCol="0">
            <a:spAutoFit/>
          </a:bodyPr>
          <a:lstStyle/>
          <a:p>
            <a:r>
              <a:rPr lang="en-US" sz="1800" b="1" smtClean="0">
                <a:solidFill>
                  <a:srgbClr val="FFC000"/>
                </a:solidFill>
              </a:rPr>
              <a:t>2. FONTEND</a:t>
            </a:r>
            <a:endParaRPr lang="en-US" sz="1800" b="1">
              <a:solidFill>
                <a:srgbClr val="FFC000"/>
              </a:solidFill>
            </a:endParaRPr>
          </a:p>
        </p:txBody>
      </p:sp>
      <p:sp>
        <p:nvSpPr>
          <p:cNvPr id="2" name="TextBox 1"/>
          <p:cNvSpPr txBox="1"/>
          <p:nvPr/>
        </p:nvSpPr>
        <p:spPr>
          <a:xfrm>
            <a:off x="457200" y="2063262"/>
            <a:ext cx="6473536" cy="1000787"/>
          </a:xfrm>
          <a:prstGeom prst="rect">
            <a:avLst/>
          </a:prstGeom>
          <a:noFill/>
        </p:spPr>
        <p:txBody>
          <a:bodyPr wrap="square" rtlCol="0">
            <a:spAutoFit/>
          </a:bodyPr>
          <a:lstStyle/>
          <a:p>
            <a:pPr marL="285750" indent="-285750">
              <a:lnSpc>
                <a:spcPct val="200000"/>
              </a:lnSpc>
              <a:buClr>
                <a:schemeClr val="accent4">
                  <a:lumMod val="60000"/>
                  <a:lumOff val="40000"/>
                </a:schemeClr>
              </a:buClr>
              <a:buFont typeface="Wingdings" panose="05000000000000000000" pitchFamily="2" charset="2"/>
              <a:buChar char="§"/>
            </a:pPr>
            <a:r>
              <a:rPr lang="en-US" sz="1600" dirty="0" err="1" smtClean="0">
                <a:solidFill>
                  <a:srgbClr val="FFC000"/>
                </a:solidFill>
              </a:rPr>
              <a:t>Sử</a:t>
            </a:r>
            <a:r>
              <a:rPr lang="en-US" sz="1600" dirty="0" smtClean="0">
                <a:solidFill>
                  <a:srgbClr val="FFC000"/>
                </a:solidFill>
              </a:rPr>
              <a:t> </a:t>
            </a:r>
            <a:r>
              <a:rPr lang="en-US" sz="1600" dirty="0" err="1" smtClean="0">
                <a:solidFill>
                  <a:srgbClr val="FFC000"/>
                </a:solidFill>
              </a:rPr>
              <a:t>dụng</a:t>
            </a:r>
            <a:r>
              <a:rPr lang="en-US" sz="1600" dirty="0" smtClean="0">
                <a:solidFill>
                  <a:srgbClr val="FFC000"/>
                </a:solidFill>
              </a:rPr>
              <a:t> HTML, CSS, </a:t>
            </a:r>
            <a:r>
              <a:rPr lang="en-US" sz="1600" dirty="0" err="1" smtClean="0">
                <a:solidFill>
                  <a:srgbClr val="FFC000"/>
                </a:solidFill>
              </a:rPr>
              <a:t>Javascript</a:t>
            </a:r>
            <a:r>
              <a:rPr lang="en-US" sz="1600" dirty="0" smtClean="0">
                <a:solidFill>
                  <a:srgbClr val="FFC000"/>
                </a:solidFill>
              </a:rPr>
              <a:t> </a:t>
            </a:r>
            <a:r>
              <a:rPr lang="en-US" sz="1600" dirty="0" err="1" smtClean="0">
                <a:solidFill>
                  <a:srgbClr val="FFC000"/>
                </a:solidFill>
              </a:rPr>
              <a:t>để</a:t>
            </a:r>
            <a:r>
              <a:rPr lang="en-US" sz="1600" dirty="0" smtClean="0">
                <a:solidFill>
                  <a:srgbClr val="FFC000"/>
                </a:solidFill>
              </a:rPr>
              <a:t> </a:t>
            </a:r>
            <a:r>
              <a:rPr lang="en-US" sz="1600" dirty="0" err="1" smtClean="0">
                <a:solidFill>
                  <a:srgbClr val="FFC000"/>
                </a:solidFill>
              </a:rPr>
              <a:t>xậy</a:t>
            </a:r>
            <a:r>
              <a:rPr lang="en-US" sz="1600" dirty="0" smtClean="0">
                <a:solidFill>
                  <a:srgbClr val="FFC000"/>
                </a:solidFill>
              </a:rPr>
              <a:t> </a:t>
            </a:r>
            <a:r>
              <a:rPr lang="en-US" sz="1600" dirty="0" err="1" smtClean="0">
                <a:solidFill>
                  <a:srgbClr val="FFC000"/>
                </a:solidFill>
              </a:rPr>
              <a:t>dựng</a:t>
            </a:r>
            <a:r>
              <a:rPr lang="en-US" sz="1600" dirty="0" smtClean="0">
                <a:solidFill>
                  <a:srgbClr val="FFC000"/>
                </a:solidFill>
              </a:rPr>
              <a:t> </a:t>
            </a:r>
            <a:r>
              <a:rPr lang="en-US" sz="1600" dirty="0" err="1" smtClean="0">
                <a:solidFill>
                  <a:srgbClr val="FFC000"/>
                </a:solidFill>
              </a:rPr>
              <a:t>giao</a:t>
            </a:r>
            <a:r>
              <a:rPr lang="en-US" sz="1600" dirty="0" smtClean="0">
                <a:solidFill>
                  <a:srgbClr val="FFC000"/>
                </a:solidFill>
              </a:rPr>
              <a:t> </a:t>
            </a:r>
            <a:r>
              <a:rPr lang="en-US" sz="1600" dirty="0" err="1" smtClean="0">
                <a:solidFill>
                  <a:srgbClr val="FFC000"/>
                </a:solidFill>
              </a:rPr>
              <a:t>diện</a:t>
            </a:r>
            <a:r>
              <a:rPr lang="en-US" sz="1600" dirty="0" smtClean="0">
                <a:solidFill>
                  <a:srgbClr val="FFC000"/>
                </a:solidFill>
              </a:rPr>
              <a:t>, JSP</a:t>
            </a:r>
          </a:p>
          <a:p>
            <a:pPr marL="285750" indent="-285750">
              <a:lnSpc>
                <a:spcPct val="200000"/>
              </a:lnSpc>
              <a:buClr>
                <a:schemeClr val="accent4">
                  <a:lumMod val="60000"/>
                  <a:lumOff val="40000"/>
                </a:schemeClr>
              </a:buClr>
              <a:buFont typeface="Wingdings" panose="05000000000000000000" pitchFamily="2" charset="2"/>
              <a:buChar char="§"/>
            </a:pPr>
            <a:r>
              <a:rPr lang="en-US" sz="1600" dirty="0" err="1" smtClean="0">
                <a:solidFill>
                  <a:srgbClr val="FFC000"/>
                </a:solidFill>
              </a:rPr>
              <a:t>Sử</a:t>
            </a:r>
            <a:r>
              <a:rPr lang="en-US" sz="1600" dirty="0" smtClean="0">
                <a:solidFill>
                  <a:srgbClr val="FFC000"/>
                </a:solidFill>
              </a:rPr>
              <a:t> </a:t>
            </a:r>
            <a:r>
              <a:rPr lang="en-US" sz="1600" dirty="0" err="1" smtClean="0">
                <a:solidFill>
                  <a:srgbClr val="FFC000"/>
                </a:solidFill>
              </a:rPr>
              <a:t>dụng</a:t>
            </a:r>
            <a:r>
              <a:rPr lang="en-US" sz="1600" dirty="0">
                <a:solidFill>
                  <a:srgbClr val="FFC000"/>
                </a:solidFill>
              </a:rPr>
              <a:t> framework Bootstrap </a:t>
            </a:r>
            <a:endParaRPr lang="en-US" sz="1600" dirty="0" smtClean="0">
              <a:solidFill>
                <a:srgbClr val="FFC000"/>
              </a:solidFill>
            </a:endParaRPr>
          </a:p>
        </p:txBody>
      </p:sp>
    </p:spTree>
    <p:extLst>
      <p:ext uri="{BB962C8B-B14F-4D97-AF65-F5344CB8AC3E}">
        <p14:creationId xmlns:p14="http://schemas.microsoft.com/office/powerpoint/2010/main" val="322105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29</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3087" y="1086921"/>
            <a:ext cx="3625702" cy="369332"/>
          </a:xfrm>
          <a:prstGeom prst="rect">
            <a:avLst/>
          </a:prstGeom>
          <a:noFill/>
        </p:spPr>
        <p:txBody>
          <a:bodyPr wrap="square" rtlCol="0">
            <a:spAutoFit/>
          </a:bodyPr>
          <a:lstStyle/>
          <a:p>
            <a:r>
              <a:rPr lang="en-US" sz="1800" b="1" smtClean="0">
                <a:solidFill>
                  <a:srgbClr val="FFC000"/>
                </a:solidFill>
              </a:rPr>
              <a:t>2. FONTEND</a:t>
            </a:r>
            <a:endParaRPr lang="en-US" sz="1800" b="1">
              <a:solidFill>
                <a:srgbClr val="FFC000"/>
              </a:solidFill>
            </a:endParaRPr>
          </a:p>
        </p:txBody>
      </p:sp>
      <p:sp>
        <p:nvSpPr>
          <p:cNvPr id="5" name="TextBox 4"/>
          <p:cNvSpPr txBox="1"/>
          <p:nvPr/>
        </p:nvSpPr>
        <p:spPr>
          <a:xfrm>
            <a:off x="122274" y="1506777"/>
            <a:ext cx="6430926"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Một</a:t>
            </a:r>
            <a:r>
              <a:rPr lang="en-US" sz="1800" dirty="0" smtClean="0">
                <a:solidFill>
                  <a:srgbClr val="FFC000"/>
                </a:solidFill>
              </a:rPr>
              <a:t> </a:t>
            </a:r>
            <a:r>
              <a:rPr lang="en-US" sz="1800" dirty="0" err="1" smtClean="0">
                <a:solidFill>
                  <a:srgbClr val="FFC000"/>
                </a:solidFill>
              </a:rPr>
              <a:t>số</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đạt</a:t>
            </a:r>
            <a:r>
              <a:rPr lang="en-US" sz="1800" dirty="0" smtClean="0">
                <a:solidFill>
                  <a:srgbClr val="FFC000"/>
                </a:solidFill>
              </a:rPr>
              <a:t> </a:t>
            </a:r>
            <a:r>
              <a:rPr lang="en-US" sz="1800" dirty="0" err="1" smtClean="0">
                <a:solidFill>
                  <a:srgbClr val="FFC000"/>
                </a:solidFill>
              </a:rPr>
              <a:t>được</a:t>
            </a:r>
            <a:r>
              <a:rPr lang="en-US" sz="1800" dirty="0" smtClean="0">
                <a:solidFill>
                  <a:srgbClr val="FFC000"/>
                </a:solidFill>
              </a:rPr>
              <a:t> </a:t>
            </a:r>
            <a:r>
              <a:rPr lang="en-US" sz="1800" dirty="0" err="1" smtClean="0">
                <a:solidFill>
                  <a:srgbClr val="FFC000"/>
                </a:solidFill>
              </a:rPr>
              <a:t>sau</a:t>
            </a:r>
            <a:r>
              <a:rPr lang="en-US" sz="1800" dirty="0" smtClean="0">
                <a:solidFill>
                  <a:srgbClr val="FFC000"/>
                </a:solidFill>
              </a:rPr>
              <a:t> </a:t>
            </a:r>
            <a:r>
              <a:rPr lang="en-US" sz="1800" dirty="0" err="1" smtClean="0">
                <a:solidFill>
                  <a:srgbClr val="FFC000"/>
                </a:solidFill>
              </a:rPr>
              <a:t>khi</a:t>
            </a:r>
            <a:r>
              <a:rPr lang="en-US" sz="1800" dirty="0" smtClean="0">
                <a:solidFill>
                  <a:srgbClr val="FFC000"/>
                </a:solidFill>
              </a:rPr>
              <a:t> </a:t>
            </a:r>
            <a:r>
              <a:rPr lang="en-US" sz="1800" dirty="0" err="1" smtClean="0">
                <a:solidFill>
                  <a:srgbClr val="FFC000"/>
                </a:solidFill>
              </a:rPr>
              <a:t>triển</a:t>
            </a:r>
            <a:r>
              <a:rPr lang="en-US" sz="1800" dirty="0" smtClean="0">
                <a:solidFill>
                  <a:srgbClr val="FFC000"/>
                </a:solidFill>
              </a:rPr>
              <a:t> </a:t>
            </a:r>
            <a:r>
              <a:rPr lang="en-US" sz="1800" dirty="0" err="1" smtClean="0">
                <a:solidFill>
                  <a:srgbClr val="FFC000"/>
                </a:solidFill>
              </a:rPr>
              <a:t>khai</a:t>
            </a:r>
            <a:endParaRPr lang="en-US" sz="1800" dirty="0" smtClean="0">
              <a:solidFill>
                <a:srgbClr val="FFC000"/>
              </a:solidFill>
            </a:endParaRPr>
          </a:p>
        </p:txBody>
      </p:sp>
      <p:pic>
        <p:nvPicPr>
          <p:cNvPr id="8" name="Picture 7"/>
          <p:cNvPicPr/>
          <p:nvPr/>
        </p:nvPicPr>
        <p:blipFill>
          <a:blip r:embed="rId3"/>
          <a:stretch>
            <a:fillRect/>
          </a:stretch>
        </p:blipFill>
        <p:spPr>
          <a:xfrm>
            <a:off x="122275" y="1990332"/>
            <a:ext cx="4200344" cy="2680970"/>
          </a:xfrm>
          <a:prstGeom prst="rect">
            <a:avLst/>
          </a:prstGeom>
        </p:spPr>
      </p:pic>
      <p:pic>
        <p:nvPicPr>
          <p:cNvPr id="9" name="Picture 8"/>
          <p:cNvPicPr/>
          <p:nvPr/>
        </p:nvPicPr>
        <p:blipFill>
          <a:blip r:embed="rId4"/>
          <a:stretch>
            <a:fillRect/>
          </a:stretch>
        </p:blipFill>
        <p:spPr>
          <a:xfrm>
            <a:off x="4457699" y="1972552"/>
            <a:ext cx="4582391" cy="2716530"/>
          </a:xfrm>
          <a:prstGeom prst="rect">
            <a:avLst/>
          </a:prstGeom>
        </p:spPr>
      </p:pic>
    </p:spTree>
    <p:extLst>
      <p:ext uri="{BB962C8B-B14F-4D97-AF65-F5344CB8AC3E}">
        <p14:creationId xmlns:p14="http://schemas.microsoft.com/office/powerpoint/2010/main" val="314297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7"/>
          <p:cNvSpPr txBox="1">
            <a:spLocks noGrp="1"/>
          </p:cNvSpPr>
          <p:nvPr>
            <p:ph type="body" idx="4294967295"/>
          </p:nvPr>
        </p:nvSpPr>
        <p:spPr>
          <a:xfrm>
            <a:off x="990755" y="1485306"/>
            <a:ext cx="7696045" cy="2915124"/>
          </a:xfrm>
          <a:prstGeom prst="rect">
            <a:avLst/>
          </a:prstGeom>
          <a:noFill/>
          <a:ln>
            <a:noFill/>
          </a:ln>
        </p:spPr>
        <p:txBody>
          <a:bodyPr spcFirstLastPara="1" wrap="square" lIns="91425" tIns="91425" rIns="91425" bIns="91425" anchor="t" anchorCtr="0">
            <a:noAutofit/>
          </a:bodyPr>
          <a:lstStyle/>
          <a:p>
            <a:pPr marL="285750" lvl="0" indent="-285750" algn="just">
              <a:lnSpc>
                <a:spcPct val="150000"/>
              </a:lnSpc>
              <a:buFont typeface="Wingdings" panose="05000000000000000000" pitchFamily="2" charset="2"/>
              <a:buChar char="Ø"/>
            </a:pPr>
            <a:r>
              <a:rPr lang="en-US" sz="1800" dirty="0" smtClean="0"/>
              <a:t>Website </a:t>
            </a:r>
            <a:r>
              <a:rPr lang="en-US" sz="1800" dirty="0" err="1" smtClean="0"/>
              <a:t>có</a:t>
            </a:r>
            <a:r>
              <a:rPr lang="en-US" sz="1800" dirty="0" smtClean="0"/>
              <a:t> </a:t>
            </a:r>
            <a:r>
              <a:rPr lang="en-US" sz="1800" dirty="0" err="1" smtClean="0"/>
              <a:t>lượng</a:t>
            </a:r>
            <a:r>
              <a:rPr lang="en-US" sz="1800" dirty="0" smtClean="0"/>
              <a:t> </a:t>
            </a:r>
            <a:r>
              <a:rPr lang="en-US" sz="1800" dirty="0" err="1" smtClean="0"/>
              <a:t>người</a:t>
            </a:r>
            <a:r>
              <a:rPr lang="en-US" sz="1800" dirty="0" smtClean="0"/>
              <a:t> </a:t>
            </a:r>
            <a:r>
              <a:rPr lang="en-US" sz="1800" dirty="0" err="1" smtClean="0"/>
              <a:t>dùng</a:t>
            </a:r>
            <a:r>
              <a:rPr lang="en-US" sz="1800" dirty="0" smtClean="0"/>
              <a:t> </a:t>
            </a:r>
            <a:r>
              <a:rPr lang="en-US" sz="1800" dirty="0" err="1" smtClean="0"/>
              <a:t>nhiều</a:t>
            </a:r>
            <a:r>
              <a:rPr lang="en-US" sz="1800" dirty="0" smtClean="0"/>
              <a:t> </a:t>
            </a:r>
            <a:r>
              <a:rPr lang="en-US" sz="1800" dirty="0" err="1" smtClean="0"/>
              <a:t>nhất</a:t>
            </a:r>
            <a:endParaRPr lang="en-US" sz="1800" dirty="0" smtClean="0"/>
          </a:p>
          <a:p>
            <a:pPr marL="285750" lvl="0" indent="-285750" algn="just">
              <a:lnSpc>
                <a:spcPct val="150000"/>
              </a:lnSpc>
              <a:buFont typeface="Wingdings" panose="05000000000000000000" pitchFamily="2" charset="2"/>
              <a:buChar char="Ø"/>
            </a:pPr>
            <a:r>
              <a:rPr lang="en-US" sz="1800" dirty="0" err="1" smtClean="0"/>
              <a:t>Nhiều</a:t>
            </a:r>
            <a:r>
              <a:rPr lang="en-US" sz="1800" dirty="0" smtClean="0"/>
              <a:t> </a:t>
            </a:r>
            <a:r>
              <a:rPr lang="en-US" sz="1800" dirty="0" err="1" smtClean="0"/>
              <a:t>người</a:t>
            </a:r>
            <a:r>
              <a:rPr lang="en-US" sz="1800" dirty="0" smtClean="0"/>
              <a:t> </a:t>
            </a:r>
            <a:r>
              <a:rPr lang="en-US" sz="1800" dirty="0" err="1" smtClean="0"/>
              <a:t>đã</a:t>
            </a:r>
            <a:r>
              <a:rPr lang="en-US" sz="1800" dirty="0" smtClean="0"/>
              <a:t> </a:t>
            </a:r>
            <a:r>
              <a:rPr lang="en-US" sz="1800" dirty="0" err="1" smtClean="0"/>
              <a:t>có</a:t>
            </a:r>
            <a:r>
              <a:rPr lang="en-US" sz="1800" dirty="0" smtClean="0"/>
              <a:t> </a:t>
            </a:r>
            <a:r>
              <a:rPr lang="en-US" sz="1800" dirty="0" err="1" smtClean="0"/>
              <a:t>giấy</a:t>
            </a:r>
            <a:r>
              <a:rPr lang="en-US" sz="1800" dirty="0" smtClean="0"/>
              <a:t> </a:t>
            </a:r>
            <a:r>
              <a:rPr lang="en-US" sz="1800" dirty="0" err="1" smtClean="0"/>
              <a:t>phép</a:t>
            </a:r>
            <a:r>
              <a:rPr lang="en-US" sz="1800" dirty="0" smtClean="0"/>
              <a:t> </a:t>
            </a:r>
            <a:r>
              <a:rPr lang="en-US" sz="1800" dirty="0" err="1" smtClean="0"/>
              <a:t>lái</a:t>
            </a:r>
            <a:r>
              <a:rPr lang="en-US" sz="1800" dirty="0" smtClean="0"/>
              <a:t> </a:t>
            </a:r>
            <a:r>
              <a:rPr lang="en-US" sz="1800" dirty="0" err="1" smtClean="0"/>
              <a:t>xe</a:t>
            </a:r>
            <a:r>
              <a:rPr lang="en-US" sz="1800" dirty="0" smtClean="0"/>
              <a:t> </a:t>
            </a:r>
            <a:r>
              <a:rPr lang="en-US" sz="1800" dirty="0" err="1" smtClean="0"/>
              <a:t>nhưng</a:t>
            </a:r>
            <a:r>
              <a:rPr lang="en-US" sz="1800" dirty="0" smtClean="0"/>
              <a:t> </a:t>
            </a:r>
            <a:r>
              <a:rPr lang="en-US" sz="1800" dirty="0" err="1" smtClean="0"/>
              <a:t>chưa</a:t>
            </a:r>
            <a:r>
              <a:rPr lang="en-US" sz="1800" dirty="0" smtClean="0"/>
              <a:t> </a:t>
            </a:r>
            <a:r>
              <a:rPr lang="en-US" sz="1800" dirty="0" err="1" smtClean="0"/>
              <a:t>sở</a:t>
            </a:r>
            <a:r>
              <a:rPr lang="en-US" sz="1800" dirty="0" smtClean="0"/>
              <a:t> </a:t>
            </a:r>
            <a:r>
              <a:rPr lang="en-US" sz="1800" dirty="0" err="1" smtClean="0"/>
              <a:t>xe</a:t>
            </a:r>
            <a:r>
              <a:rPr lang="en-US" sz="1800" dirty="0" smtClean="0"/>
              <a:t> </a:t>
            </a:r>
            <a:r>
              <a:rPr lang="en-US" sz="1800" dirty="0" err="1" smtClean="0"/>
              <a:t>để</a:t>
            </a:r>
            <a:r>
              <a:rPr lang="en-US" sz="1800" dirty="0" smtClean="0"/>
              <a:t> </a:t>
            </a:r>
            <a:r>
              <a:rPr lang="en-US" sz="1800" dirty="0" err="1" smtClean="0"/>
              <a:t>phục</a:t>
            </a:r>
            <a:r>
              <a:rPr lang="en-US" sz="1800" dirty="0" smtClean="0"/>
              <a:t> </a:t>
            </a:r>
            <a:r>
              <a:rPr lang="en-US" sz="1800" dirty="0" err="1" smtClean="0"/>
              <a:t>vụ</a:t>
            </a:r>
            <a:r>
              <a:rPr lang="en-US" sz="1800" dirty="0" smtClean="0"/>
              <a:t> </a:t>
            </a:r>
            <a:r>
              <a:rPr lang="en-US" sz="1800" dirty="0" err="1" smtClean="0"/>
              <a:t>công</a:t>
            </a:r>
            <a:r>
              <a:rPr lang="en-US" sz="1800" dirty="0" smtClean="0"/>
              <a:t> </a:t>
            </a:r>
            <a:r>
              <a:rPr lang="en-US" sz="1800" dirty="0" err="1" smtClean="0"/>
              <a:t>việc</a:t>
            </a:r>
            <a:r>
              <a:rPr lang="en-US" sz="1800" dirty="0" smtClean="0"/>
              <a:t> </a:t>
            </a:r>
            <a:r>
              <a:rPr lang="en-US" sz="1800" dirty="0" err="1" smtClean="0"/>
              <a:t>cũng</a:t>
            </a:r>
            <a:r>
              <a:rPr lang="en-US" sz="1800" dirty="0" smtClean="0"/>
              <a:t> </a:t>
            </a:r>
            <a:r>
              <a:rPr lang="en-US" sz="1800" dirty="0" err="1" smtClean="0"/>
              <a:t>như</a:t>
            </a:r>
            <a:r>
              <a:rPr lang="en-US" sz="1800" dirty="0" smtClean="0"/>
              <a:t> </a:t>
            </a:r>
            <a:r>
              <a:rPr lang="en-US" sz="1800" dirty="0" err="1" smtClean="0"/>
              <a:t>một</a:t>
            </a:r>
            <a:r>
              <a:rPr lang="en-US" sz="1800" dirty="0" smtClean="0"/>
              <a:t> </a:t>
            </a:r>
            <a:r>
              <a:rPr lang="en-US" sz="1800" dirty="0" err="1" smtClean="0"/>
              <a:t>số</a:t>
            </a:r>
            <a:r>
              <a:rPr lang="en-US" sz="1800" dirty="0" smtClean="0"/>
              <a:t> </a:t>
            </a:r>
            <a:r>
              <a:rPr lang="en-US" sz="1800" dirty="0" err="1" smtClean="0"/>
              <a:t>mục</a:t>
            </a:r>
            <a:r>
              <a:rPr lang="en-US" sz="1800" dirty="0" smtClean="0"/>
              <a:t> </a:t>
            </a:r>
            <a:r>
              <a:rPr lang="en-US" sz="1800" dirty="0" err="1" smtClean="0"/>
              <a:t>đích</a:t>
            </a:r>
            <a:r>
              <a:rPr lang="en-US" sz="1800" dirty="0" smtClean="0"/>
              <a:t> </a:t>
            </a:r>
            <a:r>
              <a:rPr lang="en-US" sz="1800" dirty="0" err="1" smtClean="0"/>
              <a:t>cá</a:t>
            </a:r>
            <a:r>
              <a:rPr lang="en-US" sz="1800" dirty="0" smtClean="0"/>
              <a:t> </a:t>
            </a:r>
            <a:r>
              <a:rPr lang="en-US" sz="1800" dirty="0" err="1" smtClean="0"/>
              <a:t>nhân</a:t>
            </a:r>
            <a:endParaRPr lang="en-US" sz="1800" dirty="0" smtClean="0"/>
          </a:p>
          <a:p>
            <a:pPr marL="285750" lvl="0" indent="-285750" algn="just">
              <a:lnSpc>
                <a:spcPct val="150000"/>
              </a:lnSpc>
              <a:buFont typeface="Wingdings" panose="05000000000000000000" pitchFamily="2" charset="2"/>
              <a:buChar char="Ø"/>
            </a:pPr>
            <a:r>
              <a:rPr lang="en-US" sz="1800" dirty="0" err="1" smtClean="0"/>
              <a:t>Các</a:t>
            </a:r>
            <a:r>
              <a:rPr lang="en-US" sz="1800" dirty="0" smtClean="0"/>
              <a:t> </a:t>
            </a:r>
            <a:r>
              <a:rPr lang="en-US" sz="1800" dirty="0" err="1" smtClean="0"/>
              <a:t>cuộc</a:t>
            </a:r>
            <a:r>
              <a:rPr lang="en-US" sz="1800" dirty="0" smtClean="0"/>
              <a:t> </a:t>
            </a:r>
            <a:r>
              <a:rPr lang="en-US" sz="1800" dirty="0" err="1" smtClean="0"/>
              <a:t>giao</a:t>
            </a:r>
            <a:r>
              <a:rPr lang="en-US" sz="1800" dirty="0" smtClean="0"/>
              <a:t> </a:t>
            </a:r>
            <a:r>
              <a:rPr lang="en-US" sz="1800" dirty="0" err="1" smtClean="0"/>
              <a:t>dịch</a:t>
            </a:r>
            <a:r>
              <a:rPr lang="en-US" sz="1800" dirty="0" smtClean="0"/>
              <a:t> </a:t>
            </a:r>
            <a:r>
              <a:rPr lang="en-US" sz="1800" dirty="0" err="1" smtClean="0"/>
              <a:t>cho</a:t>
            </a:r>
            <a:r>
              <a:rPr lang="en-US" sz="1800" dirty="0" smtClean="0"/>
              <a:t> </a:t>
            </a:r>
            <a:r>
              <a:rPr lang="en-US" sz="1800" dirty="0" err="1" smtClean="0"/>
              <a:t>thuê</a:t>
            </a:r>
            <a:r>
              <a:rPr lang="en-US" sz="1800" dirty="0" smtClean="0"/>
              <a:t> </a:t>
            </a:r>
            <a:r>
              <a:rPr lang="en-US" sz="1800" dirty="0" err="1" smtClean="0"/>
              <a:t>xe</a:t>
            </a:r>
            <a:r>
              <a:rPr lang="en-US" sz="1800" dirty="0" smtClean="0"/>
              <a:t> </a:t>
            </a:r>
            <a:r>
              <a:rPr lang="en-US" sz="1800" dirty="0" err="1" smtClean="0"/>
              <a:t>khó</a:t>
            </a:r>
            <a:r>
              <a:rPr lang="en-US" sz="1800" dirty="0" smtClean="0"/>
              <a:t> </a:t>
            </a:r>
            <a:r>
              <a:rPr lang="en-US" sz="1800" dirty="0" err="1" smtClean="0"/>
              <a:t>khắn</a:t>
            </a:r>
            <a:r>
              <a:rPr lang="en-US" sz="1800" dirty="0" smtClean="0"/>
              <a:t> </a:t>
            </a:r>
            <a:r>
              <a:rPr lang="en-US" sz="1800" dirty="0" err="1" smtClean="0"/>
              <a:t>vì</a:t>
            </a:r>
            <a:r>
              <a:rPr lang="en-US" sz="1800" dirty="0" smtClean="0"/>
              <a:t> </a:t>
            </a:r>
            <a:r>
              <a:rPr lang="en-US" sz="1800" dirty="0" err="1" smtClean="0"/>
              <a:t>thiếu</a:t>
            </a:r>
            <a:r>
              <a:rPr lang="en-US" sz="1800" dirty="0" smtClean="0"/>
              <a:t> </a:t>
            </a:r>
            <a:r>
              <a:rPr lang="en-US" sz="1800" dirty="0" err="1" smtClean="0"/>
              <a:t>thông</a:t>
            </a:r>
            <a:r>
              <a:rPr lang="en-US" sz="1800" dirty="0" smtClean="0"/>
              <a:t> tin</a:t>
            </a:r>
            <a:endParaRPr lang="en-US" sz="1800" dirty="0" smtClean="0"/>
          </a:p>
          <a:p>
            <a:pPr marL="285750" lvl="0" indent="-285750" algn="just">
              <a:lnSpc>
                <a:spcPct val="150000"/>
              </a:lnSpc>
              <a:buFont typeface="Wingdings" panose="05000000000000000000" pitchFamily="2" charset="2"/>
              <a:buChar char="Ø"/>
            </a:pPr>
            <a:r>
              <a:rPr lang="en-US" sz="1800" dirty="0" err="1" smtClean="0"/>
              <a:t>Đặc</a:t>
            </a:r>
            <a:r>
              <a:rPr lang="en-US" sz="1800" dirty="0" smtClean="0"/>
              <a:t> </a:t>
            </a:r>
            <a:r>
              <a:rPr lang="en-US" sz="1800" dirty="0" err="1" smtClean="0"/>
              <a:t>điểm</a:t>
            </a:r>
            <a:r>
              <a:rPr lang="en-US" sz="1800" dirty="0" smtClean="0"/>
              <a:t> </a:t>
            </a:r>
            <a:r>
              <a:rPr lang="en-US" sz="1800" dirty="0" err="1" smtClean="0"/>
              <a:t>đồ</a:t>
            </a:r>
            <a:r>
              <a:rPr lang="en-US" sz="1800" dirty="0" smtClean="0"/>
              <a:t> </a:t>
            </a:r>
            <a:r>
              <a:rPr lang="en-US" sz="1800" dirty="0" err="1" smtClean="0"/>
              <a:t>ăn</a:t>
            </a:r>
            <a:r>
              <a:rPr lang="en-US" sz="1800" dirty="0" smtClean="0"/>
              <a:t> </a:t>
            </a:r>
            <a:r>
              <a:rPr lang="en-US" sz="1800" dirty="0" err="1" smtClean="0"/>
              <a:t>nhanh</a:t>
            </a:r>
            <a:r>
              <a:rPr lang="en-US" sz="1800" dirty="0" smtClean="0"/>
              <a:t> </a:t>
            </a:r>
            <a:r>
              <a:rPr lang="en-US" sz="1800" dirty="0" err="1" smtClean="0"/>
              <a:t>là</a:t>
            </a:r>
            <a:r>
              <a:rPr lang="en-US" sz="1800" dirty="0" smtClean="0"/>
              <a:t> </a:t>
            </a:r>
            <a:r>
              <a:rPr lang="en-US" sz="1800" dirty="0" err="1" smtClean="0"/>
              <a:t>nhẹ</a:t>
            </a:r>
            <a:r>
              <a:rPr lang="en-US" sz="1800" dirty="0" smtClean="0"/>
              <a:t>, </a:t>
            </a:r>
            <a:r>
              <a:rPr lang="en-US" sz="1800" dirty="0" err="1" smtClean="0"/>
              <a:t>dễ</a:t>
            </a:r>
            <a:r>
              <a:rPr lang="en-US" sz="1800" dirty="0" smtClean="0"/>
              <a:t> </a:t>
            </a:r>
            <a:r>
              <a:rPr lang="en-US" sz="1800" dirty="0" err="1" smtClean="0"/>
              <a:t>mang</a:t>
            </a:r>
            <a:r>
              <a:rPr lang="en-US" sz="1800" dirty="0" smtClean="0"/>
              <a:t> </a:t>
            </a:r>
            <a:r>
              <a:rPr lang="en-US" sz="1800" dirty="0" err="1" smtClean="0"/>
              <a:t>theo</a:t>
            </a:r>
            <a:endParaRPr lang="en-US" sz="1800" dirty="0"/>
          </a:p>
          <a:p>
            <a:pPr marL="0" lvl="0" indent="0" algn="just">
              <a:lnSpc>
                <a:spcPct val="150000"/>
              </a:lnSpc>
              <a:buNone/>
            </a:pPr>
            <a:r>
              <a:rPr lang="en-US" sz="1800" dirty="0" smtClean="0">
                <a:sym typeface="Wingdings" panose="05000000000000000000" pitchFamily="2" charset="2"/>
              </a:rPr>
              <a:t> </a:t>
            </a:r>
            <a:r>
              <a:rPr lang="en-US" sz="1800" dirty="0" err="1" smtClean="0">
                <a:sym typeface="Wingdings" panose="05000000000000000000" pitchFamily="2" charset="2"/>
              </a:rPr>
              <a:t>Vì</a:t>
            </a:r>
            <a:r>
              <a:rPr lang="en-US" sz="1800" dirty="0" smtClean="0">
                <a:sym typeface="Wingdings" panose="05000000000000000000" pitchFamily="2" charset="2"/>
              </a:rPr>
              <a:t> </a:t>
            </a:r>
            <a:r>
              <a:rPr lang="en-US" sz="1800" dirty="0" err="1" smtClean="0">
                <a:sym typeface="Wingdings" panose="05000000000000000000" pitchFamily="2" charset="2"/>
              </a:rPr>
              <a:t>vậy</a:t>
            </a:r>
            <a:r>
              <a:rPr lang="en-US" sz="1800" dirty="0" smtClean="0">
                <a:sym typeface="Wingdings" panose="05000000000000000000" pitchFamily="2" charset="2"/>
              </a:rPr>
              <a:t>, </a:t>
            </a:r>
            <a:r>
              <a:rPr lang="en-US" sz="1800" dirty="0" err="1" smtClean="0">
                <a:sym typeface="Wingdings" panose="05000000000000000000" pitchFamily="2" charset="2"/>
              </a:rPr>
              <a:t>Việc</a:t>
            </a:r>
            <a:r>
              <a:rPr lang="en-US" sz="1800" dirty="0" smtClean="0">
                <a:sym typeface="Wingdings" panose="05000000000000000000" pitchFamily="2" charset="2"/>
              </a:rPr>
              <a:t> </a:t>
            </a:r>
            <a:r>
              <a:rPr lang="en-US" sz="1800" dirty="0" err="1" smtClean="0">
                <a:sym typeface="Wingdings" panose="05000000000000000000" pitchFamily="2" charset="2"/>
              </a:rPr>
              <a:t>xây</a:t>
            </a:r>
            <a:r>
              <a:rPr lang="en-US" sz="1800" dirty="0" smtClean="0">
                <a:sym typeface="Wingdings" panose="05000000000000000000" pitchFamily="2" charset="2"/>
              </a:rPr>
              <a:t> </a:t>
            </a:r>
            <a:r>
              <a:rPr lang="en-US" sz="1800" dirty="0" err="1" smtClean="0">
                <a:sym typeface="Wingdings" panose="05000000000000000000" pitchFamily="2" charset="2"/>
              </a:rPr>
              <a:t>dựng</a:t>
            </a:r>
            <a:r>
              <a:rPr lang="en-US" sz="1800" dirty="0" smtClean="0">
                <a:sym typeface="Wingdings" panose="05000000000000000000" pitchFamily="2" charset="2"/>
              </a:rPr>
              <a:t> 1 website </a:t>
            </a:r>
            <a:r>
              <a:rPr lang="en-US" sz="1800" dirty="0" err="1" smtClean="0">
                <a:sym typeface="Wingdings" panose="05000000000000000000" pitchFamily="2" charset="2"/>
              </a:rPr>
              <a:t>thuê</a:t>
            </a:r>
            <a:r>
              <a:rPr lang="en-US" sz="1800" dirty="0" smtClean="0">
                <a:sym typeface="Wingdings" panose="05000000000000000000" pitchFamily="2" charset="2"/>
              </a:rPr>
              <a:t> </a:t>
            </a:r>
            <a:r>
              <a:rPr lang="en-US" sz="1800" dirty="0" err="1" smtClean="0">
                <a:sym typeface="Wingdings" panose="05000000000000000000" pitchFamily="2" charset="2"/>
              </a:rPr>
              <a:t>xe</a:t>
            </a:r>
            <a:endParaRPr lang="en-US" sz="1800" dirty="0" smtClean="0"/>
          </a:p>
        </p:txBody>
      </p:sp>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234527" y="25431"/>
            <a:ext cx="4178596" cy="719877"/>
          </a:xfrm>
          <a:prstGeom prst="rect">
            <a:avLst/>
          </a:prstGeom>
          <a:noFill/>
          <a:ln>
            <a:noFill/>
          </a:ln>
        </p:spPr>
        <p:txBody>
          <a:bodyPr spcFirstLastPara="1" wrap="square" lIns="91425" tIns="45700" rIns="91425" bIns="45700" anchor="t" anchorCtr="0">
            <a:noAutofit/>
          </a:bodyPr>
          <a:lstStyle/>
          <a:p>
            <a:pPr lvl="0">
              <a:lnSpc>
                <a:spcPct val="200000"/>
              </a:lnSpc>
            </a:pPr>
            <a:r>
              <a:rPr lang="en-US" sz="2400" i="0" u="none" strike="noStrike" cap="none" smtClean="0">
                <a:solidFill>
                  <a:srgbClr val="00E1C6"/>
                </a:solidFill>
                <a:sym typeface="Arial"/>
              </a:rPr>
              <a:t>I. </a:t>
            </a:r>
            <a:r>
              <a:rPr lang="en-US" sz="2400" smtClean="0">
                <a:solidFill>
                  <a:srgbClr val="00E1C6"/>
                </a:solidFill>
              </a:rPr>
              <a:t>TỔNG QUAN VỀ ĐỀ TÀI</a:t>
            </a:r>
            <a:endParaRPr lang="en-US" sz="2400" i="0" u="none" strike="noStrike" cap="none" dirty="0">
              <a:solidFill>
                <a:srgbClr val="00E1C6"/>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animEffect transition="in" filter="wipe(down)">
                                      <p:cBhvr>
                                        <p:cTn id="7" dur="500"/>
                                        <p:tgtEl>
                                          <p:spTgt spid="3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83">
                                            <p:txEl>
                                              <p:pRg st="1" end="1"/>
                                            </p:txEl>
                                          </p:spTgt>
                                        </p:tgtEl>
                                        <p:attrNameLst>
                                          <p:attrName>style.visibility</p:attrName>
                                        </p:attrNameLst>
                                      </p:cBhvr>
                                      <p:to>
                                        <p:strVal val="visible"/>
                                      </p:to>
                                    </p:set>
                                    <p:animEffect transition="in" filter="wipe(down)">
                                      <p:cBhvr>
                                        <p:cTn id="12" dur="500"/>
                                        <p:tgtEl>
                                          <p:spTgt spid="3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83">
                                            <p:txEl>
                                              <p:pRg st="2" end="2"/>
                                            </p:txEl>
                                          </p:spTgt>
                                        </p:tgtEl>
                                        <p:attrNameLst>
                                          <p:attrName>style.visibility</p:attrName>
                                        </p:attrNameLst>
                                      </p:cBhvr>
                                      <p:to>
                                        <p:strVal val="visible"/>
                                      </p:to>
                                    </p:set>
                                    <p:animEffect transition="in" filter="wipe(down)">
                                      <p:cBhvr>
                                        <p:cTn id="17" dur="500"/>
                                        <p:tgtEl>
                                          <p:spTgt spid="3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83">
                                            <p:txEl>
                                              <p:pRg st="3" end="3"/>
                                            </p:txEl>
                                          </p:spTgt>
                                        </p:tgtEl>
                                        <p:attrNameLst>
                                          <p:attrName>style.visibility</p:attrName>
                                        </p:attrNameLst>
                                      </p:cBhvr>
                                      <p:to>
                                        <p:strVal val="visible"/>
                                      </p:to>
                                    </p:set>
                                    <p:animEffect transition="in" filter="wipe(down)">
                                      <p:cBhvr>
                                        <p:cTn id="22" dur="500"/>
                                        <p:tgtEl>
                                          <p:spTgt spid="38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83">
                                            <p:txEl>
                                              <p:pRg st="4" end="4"/>
                                            </p:txEl>
                                          </p:spTgt>
                                        </p:tgtEl>
                                        <p:attrNameLst>
                                          <p:attrName>style.visibility</p:attrName>
                                        </p:attrNameLst>
                                      </p:cBhvr>
                                      <p:to>
                                        <p:strVal val="visible"/>
                                      </p:to>
                                    </p:set>
                                    <p:animEffect transition="in" filter="wipe(down)">
                                      <p:cBhvr>
                                        <p:cTn id="27" dur="500"/>
                                        <p:tgtEl>
                                          <p:spTgt spid="3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30</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3087" y="1086921"/>
            <a:ext cx="3625702" cy="369332"/>
          </a:xfrm>
          <a:prstGeom prst="rect">
            <a:avLst/>
          </a:prstGeom>
          <a:noFill/>
        </p:spPr>
        <p:txBody>
          <a:bodyPr wrap="square" rtlCol="0">
            <a:spAutoFit/>
          </a:bodyPr>
          <a:lstStyle/>
          <a:p>
            <a:r>
              <a:rPr lang="en-US" sz="1800" b="1" smtClean="0">
                <a:solidFill>
                  <a:srgbClr val="FFC000"/>
                </a:solidFill>
              </a:rPr>
              <a:t>2. FONTEND</a:t>
            </a:r>
            <a:endParaRPr lang="en-US" sz="1800" b="1">
              <a:solidFill>
                <a:srgbClr val="FFC000"/>
              </a:solidFill>
            </a:endParaRPr>
          </a:p>
        </p:txBody>
      </p:sp>
      <p:sp>
        <p:nvSpPr>
          <p:cNvPr id="5" name="TextBox 4"/>
          <p:cNvSpPr txBox="1"/>
          <p:nvPr/>
        </p:nvSpPr>
        <p:spPr>
          <a:xfrm>
            <a:off x="122274" y="1506777"/>
            <a:ext cx="6430926"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Một</a:t>
            </a:r>
            <a:r>
              <a:rPr lang="en-US" sz="1800" dirty="0" smtClean="0">
                <a:solidFill>
                  <a:srgbClr val="FFC000"/>
                </a:solidFill>
              </a:rPr>
              <a:t> </a:t>
            </a:r>
            <a:r>
              <a:rPr lang="en-US" sz="1800" dirty="0" err="1" smtClean="0">
                <a:solidFill>
                  <a:srgbClr val="FFC000"/>
                </a:solidFill>
              </a:rPr>
              <a:t>số</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đạt</a:t>
            </a:r>
            <a:r>
              <a:rPr lang="en-US" sz="1800" dirty="0" smtClean="0">
                <a:solidFill>
                  <a:srgbClr val="FFC000"/>
                </a:solidFill>
              </a:rPr>
              <a:t> </a:t>
            </a:r>
            <a:r>
              <a:rPr lang="en-US" sz="1800" dirty="0" err="1" smtClean="0">
                <a:solidFill>
                  <a:srgbClr val="FFC000"/>
                </a:solidFill>
              </a:rPr>
              <a:t>được</a:t>
            </a:r>
            <a:r>
              <a:rPr lang="en-US" sz="1800" dirty="0" smtClean="0">
                <a:solidFill>
                  <a:srgbClr val="FFC000"/>
                </a:solidFill>
              </a:rPr>
              <a:t> </a:t>
            </a:r>
            <a:r>
              <a:rPr lang="en-US" sz="1800" dirty="0" err="1" smtClean="0">
                <a:solidFill>
                  <a:srgbClr val="FFC000"/>
                </a:solidFill>
              </a:rPr>
              <a:t>sau</a:t>
            </a:r>
            <a:r>
              <a:rPr lang="en-US" sz="1800" dirty="0" smtClean="0">
                <a:solidFill>
                  <a:srgbClr val="FFC000"/>
                </a:solidFill>
              </a:rPr>
              <a:t> </a:t>
            </a:r>
            <a:r>
              <a:rPr lang="en-US" sz="1800" dirty="0" err="1" smtClean="0">
                <a:solidFill>
                  <a:srgbClr val="FFC000"/>
                </a:solidFill>
              </a:rPr>
              <a:t>khi</a:t>
            </a:r>
            <a:r>
              <a:rPr lang="en-US" sz="1800" dirty="0" smtClean="0">
                <a:solidFill>
                  <a:srgbClr val="FFC000"/>
                </a:solidFill>
              </a:rPr>
              <a:t> </a:t>
            </a:r>
            <a:r>
              <a:rPr lang="en-US" sz="1800" dirty="0" err="1" smtClean="0">
                <a:solidFill>
                  <a:srgbClr val="FFC000"/>
                </a:solidFill>
              </a:rPr>
              <a:t>triển</a:t>
            </a:r>
            <a:r>
              <a:rPr lang="en-US" sz="1800" dirty="0" smtClean="0">
                <a:solidFill>
                  <a:srgbClr val="FFC000"/>
                </a:solidFill>
              </a:rPr>
              <a:t> </a:t>
            </a:r>
            <a:r>
              <a:rPr lang="en-US" sz="1800" dirty="0" err="1" smtClean="0">
                <a:solidFill>
                  <a:srgbClr val="FFC000"/>
                </a:solidFill>
              </a:rPr>
              <a:t>khai</a:t>
            </a:r>
            <a:endParaRPr lang="en-US" sz="1800" dirty="0" smtClean="0">
              <a:solidFill>
                <a:srgbClr val="FFC000"/>
              </a:solidFill>
            </a:endParaRPr>
          </a:p>
        </p:txBody>
      </p:sp>
      <p:pic>
        <p:nvPicPr>
          <p:cNvPr id="10" name="Picture 9"/>
          <p:cNvPicPr/>
          <p:nvPr/>
        </p:nvPicPr>
        <p:blipFill>
          <a:blip r:embed="rId3"/>
          <a:stretch>
            <a:fillRect/>
          </a:stretch>
        </p:blipFill>
        <p:spPr>
          <a:xfrm>
            <a:off x="1099675" y="2164558"/>
            <a:ext cx="5760085" cy="2438400"/>
          </a:xfrm>
          <a:prstGeom prst="rect">
            <a:avLst/>
          </a:prstGeom>
        </p:spPr>
      </p:pic>
    </p:spTree>
    <p:extLst>
      <p:ext uri="{BB962C8B-B14F-4D97-AF65-F5344CB8AC3E}">
        <p14:creationId xmlns:p14="http://schemas.microsoft.com/office/powerpoint/2010/main" val="371009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31</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3087" y="1086921"/>
            <a:ext cx="3625702" cy="369332"/>
          </a:xfrm>
          <a:prstGeom prst="rect">
            <a:avLst/>
          </a:prstGeom>
          <a:noFill/>
        </p:spPr>
        <p:txBody>
          <a:bodyPr wrap="square" rtlCol="0">
            <a:spAutoFit/>
          </a:bodyPr>
          <a:lstStyle/>
          <a:p>
            <a:r>
              <a:rPr lang="en-US" sz="1800" b="1" smtClean="0">
                <a:solidFill>
                  <a:srgbClr val="FFC000"/>
                </a:solidFill>
              </a:rPr>
              <a:t>2. BACKEND</a:t>
            </a:r>
            <a:endParaRPr lang="en-US" sz="1800" b="1">
              <a:solidFill>
                <a:srgbClr val="FFC000"/>
              </a:solidFill>
            </a:endParaRPr>
          </a:p>
        </p:txBody>
      </p:sp>
      <p:sp>
        <p:nvSpPr>
          <p:cNvPr id="9" name="TextBox 8"/>
          <p:cNvSpPr txBox="1"/>
          <p:nvPr/>
        </p:nvSpPr>
        <p:spPr>
          <a:xfrm>
            <a:off x="386043" y="2249241"/>
            <a:ext cx="7552612" cy="785343"/>
          </a:xfrm>
          <a:prstGeom prst="rect">
            <a:avLst/>
          </a:prstGeom>
          <a:noFill/>
        </p:spPr>
        <p:txBody>
          <a:bodyPr wrap="square" rtlCol="0">
            <a:spAutoFit/>
          </a:bodyPr>
          <a:lstStyle/>
          <a:p>
            <a:pPr marL="285750" indent="-285750">
              <a:lnSpc>
                <a:spcPct val="150000"/>
              </a:lnSpc>
              <a:buClr>
                <a:schemeClr val="accent4">
                  <a:lumMod val="60000"/>
                  <a:lumOff val="40000"/>
                </a:schemeClr>
              </a:buClr>
              <a:buFont typeface="Wingdings" panose="05000000000000000000" pitchFamily="2" charset="2"/>
              <a:buChar char="§"/>
            </a:pPr>
            <a:r>
              <a:rPr lang="en-US" sz="1600" dirty="0" err="1" smtClean="0">
                <a:solidFill>
                  <a:srgbClr val="FFC000"/>
                </a:solidFill>
              </a:rPr>
              <a:t>Sử</a:t>
            </a:r>
            <a:r>
              <a:rPr lang="en-US" sz="1600" dirty="0" smtClean="0">
                <a:solidFill>
                  <a:srgbClr val="FFC000"/>
                </a:solidFill>
              </a:rPr>
              <a:t> </a:t>
            </a:r>
            <a:r>
              <a:rPr lang="en-US" sz="1600" dirty="0" err="1" smtClean="0">
                <a:solidFill>
                  <a:srgbClr val="FFC000"/>
                </a:solidFill>
              </a:rPr>
              <a:t>dụng</a:t>
            </a:r>
            <a:r>
              <a:rPr lang="en-US" sz="1600" dirty="0" smtClean="0">
                <a:solidFill>
                  <a:srgbClr val="FFC000"/>
                </a:solidFill>
              </a:rPr>
              <a:t> Java </a:t>
            </a:r>
            <a:r>
              <a:rPr lang="en-US" sz="1600" dirty="0" err="1" smtClean="0">
                <a:solidFill>
                  <a:srgbClr val="FFC000"/>
                </a:solidFill>
              </a:rPr>
              <a:t>và</a:t>
            </a:r>
            <a:r>
              <a:rPr lang="en-US" sz="1600" dirty="0" smtClean="0">
                <a:solidFill>
                  <a:srgbClr val="FFC000"/>
                </a:solidFill>
              </a:rPr>
              <a:t> </a:t>
            </a:r>
            <a:r>
              <a:rPr lang="en-US" sz="1600" dirty="0" err="1" smtClean="0">
                <a:solidFill>
                  <a:srgbClr val="FFC000"/>
                </a:solidFill>
              </a:rPr>
              <a:t>các</a:t>
            </a:r>
            <a:r>
              <a:rPr lang="en-US" sz="1600" dirty="0" smtClean="0">
                <a:solidFill>
                  <a:srgbClr val="FFC000"/>
                </a:solidFill>
              </a:rPr>
              <a:t> extends </a:t>
            </a:r>
            <a:r>
              <a:rPr lang="en-US" sz="1600" dirty="0" err="1" smtClean="0">
                <a:solidFill>
                  <a:srgbClr val="FFC000"/>
                </a:solidFill>
              </a:rPr>
              <a:t>của</a:t>
            </a:r>
            <a:r>
              <a:rPr lang="en-US" sz="1600" dirty="0" smtClean="0">
                <a:solidFill>
                  <a:srgbClr val="FFC000"/>
                </a:solidFill>
              </a:rPr>
              <a:t> java </a:t>
            </a:r>
            <a:r>
              <a:rPr lang="en-US" sz="1600" dirty="0" err="1" smtClean="0">
                <a:solidFill>
                  <a:srgbClr val="FFC000"/>
                </a:solidFill>
              </a:rPr>
              <a:t>như</a:t>
            </a:r>
            <a:r>
              <a:rPr lang="en-US" sz="1600" dirty="0" smtClean="0">
                <a:solidFill>
                  <a:srgbClr val="FFC000"/>
                </a:solidFill>
              </a:rPr>
              <a:t> jstl.jar, json-simple.jar</a:t>
            </a:r>
          </a:p>
          <a:p>
            <a:pPr marL="285750" indent="-285750">
              <a:lnSpc>
                <a:spcPct val="150000"/>
              </a:lnSpc>
              <a:buClr>
                <a:schemeClr val="accent4">
                  <a:lumMod val="60000"/>
                  <a:lumOff val="40000"/>
                </a:schemeClr>
              </a:buClr>
              <a:buFont typeface="Wingdings" panose="05000000000000000000" pitchFamily="2" charset="2"/>
              <a:buChar char="§"/>
            </a:pPr>
            <a:r>
              <a:rPr lang="en-US" sz="1600" dirty="0" err="1" smtClean="0">
                <a:solidFill>
                  <a:srgbClr val="FFC000"/>
                </a:solidFill>
              </a:rPr>
              <a:t>Dùng</a:t>
            </a:r>
            <a:r>
              <a:rPr lang="en-US" sz="1600" dirty="0" smtClean="0">
                <a:solidFill>
                  <a:srgbClr val="FFC000"/>
                </a:solidFill>
              </a:rPr>
              <a:t> </a:t>
            </a:r>
            <a:r>
              <a:rPr lang="en-US" sz="1600" dirty="0" err="1" smtClean="0">
                <a:solidFill>
                  <a:srgbClr val="FFC000"/>
                </a:solidFill>
              </a:rPr>
              <a:t>MySql</a:t>
            </a:r>
            <a:r>
              <a:rPr lang="en-US" sz="1600" dirty="0" smtClean="0">
                <a:solidFill>
                  <a:srgbClr val="FFC000"/>
                </a:solidFill>
              </a:rPr>
              <a:t> Workbench </a:t>
            </a:r>
            <a:r>
              <a:rPr lang="en-US" sz="1600" dirty="0" err="1" smtClean="0">
                <a:solidFill>
                  <a:srgbClr val="FFC000"/>
                </a:solidFill>
              </a:rPr>
              <a:t>để</a:t>
            </a:r>
            <a:r>
              <a:rPr lang="en-US" sz="1600" dirty="0" smtClean="0">
                <a:solidFill>
                  <a:srgbClr val="FFC000"/>
                </a:solidFill>
              </a:rPr>
              <a:t> </a:t>
            </a:r>
            <a:r>
              <a:rPr lang="en-US" sz="1600" dirty="0" err="1" smtClean="0">
                <a:solidFill>
                  <a:srgbClr val="FFC000"/>
                </a:solidFill>
              </a:rPr>
              <a:t>quản</a:t>
            </a:r>
            <a:r>
              <a:rPr lang="en-US" sz="1600" dirty="0" smtClean="0">
                <a:solidFill>
                  <a:srgbClr val="FFC000"/>
                </a:solidFill>
              </a:rPr>
              <a:t> </a:t>
            </a:r>
            <a:r>
              <a:rPr lang="en-US" sz="1600" dirty="0" err="1" smtClean="0">
                <a:solidFill>
                  <a:srgbClr val="FFC000"/>
                </a:solidFill>
              </a:rPr>
              <a:t>trị</a:t>
            </a:r>
            <a:r>
              <a:rPr lang="en-US" sz="1600" dirty="0" smtClean="0">
                <a:solidFill>
                  <a:srgbClr val="FFC000"/>
                </a:solidFill>
              </a:rPr>
              <a:t> </a:t>
            </a:r>
            <a:r>
              <a:rPr lang="en-US" sz="1600" dirty="0" err="1" smtClean="0">
                <a:solidFill>
                  <a:srgbClr val="FFC000"/>
                </a:solidFill>
              </a:rPr>
              <a:t>cơ</a:t>
            </a:r>
            <a:r>
              <a:rPr lang="en-US" sz="1600" dirty="0" smtClean="0">
                <a:solidFill>
                  <a:srgbClr val="FFC000"/>
                </a:solidFill>
              </a:rPr>
              <a:t> </a:t>
            </a:r>
            <a:r>
              <a:rPr lang="en-US" sz="1600" dirty="0" err="1" smtClean="0">
                <a:solidFill>
                  <a:srgbClr val="FFC000"/>
                </a:solidFill>
              </a:rPr>
              <a:t>sở</a:t>
            </a:r>
            <a:r>
              <a:rPr lang="en-US" sz="1600" dirty="0" smtClean="0">
                <a:solidFill>
                  <a:srgbClr val="FFC000"/>
                </a:solidFill>
              </a:rPr>
              <a:t> </a:t>
            </a:r>
            <a:r>
              <a:rPr lang="en-US" sz="1600" dirty="0" err="1" smtClean="0">
                <a:solidFill>
                  <a:srgbClr val="FFC000"/>
                </a:solidFill>
              </a:rPr>
              <a:t>dữ</a:t>
            </a:r>
            <a:r>
              <a:rPr lang="en-US" sz="1600" dirty="0" smtClean="0">
                <a:solidFill>
                  <a:srgbClr val="FFC000"/>
                </a:solidFill>
              </a:rPr>
              <a:t> </a:t>
            </a:r>
            <a:r>
              <a:rPr lang="en-US" sz="1600" dirty="0" err="1" smtClean="0">
                <a:solidFill>
                  <a:srgbClr val="FFC000"/>
                </a:solidFill>
              </a:rPr>
              <a:t>liệu</a:t>
            </a:r>
            <a:endParaRPr lang="en-US" sz="1600" dirty="0" smtClean="0">
              <a:solidFill>
                <a:srgbClr val="FFC000"/>
              </a:solidFill>
            </a:endParaRPr>
          </a:p>
        </p:txBody>
      </p:sp>
    </p:spTree>
    <p:extLst>
      <p:ext uri="{BB962C8B-B14F-4D97-AF65-F5344CB8AC3E}">
        <p14:creationId xmlns:p14="http://schemas.microsoft.com/office/powerpoint/2010/main" val="274463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32</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3087" y="1086921"/>
            <a:ext cx="3625702" cy="369332"/>
          </a:xfrm>
          <a:prstGeom prst="rect">
            <a:avLst/>
          </a:prstGeom>
          <a:noFill/>
        </p:spPr>
        <p:txBody>
          <a:bodyPr wrap="square" rtlCol="0">
            <a:spAutoFit/>
          </a:bodyPr>
          <a:lstStyle/>
          <a:p>
            <a:r>
              <a:rPr lang="en-US" sz="1800" b="1" smtClean="0">
                <a:solidFill>
                  <a:srgbClr val="FFC000"/>
                </a:solidFill>
              </a:rPr>
              <a:t>2. BACKEND</a:t>
            </a:r>
            <a:endParaRPr lang="en-US" sz="1800" b="1">
              <a:solidFill>
                <a:srgbClr val="FFC000"/>
              </a:solidFill>
            </a:endParaRPr>
          </a:p>
        </p:txBody>
      </p:sp>
      <p:sp>
        <p:nvSpPr>
          <p:cNvPr id="5" name="TextBox 4"/>
          <p:cNvSpPr txBox="1"/>
          <p:nvPr/>
        </p:nvSpPr>
        <p:spPr>
          <a:xfrm>
            <a:off x="122274" y="1506777"/>
            <a:ext cx="6430926"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Một</a:t>
            </a:r>
            <a:r>
              <a:rPr lang="en-US" sz="1800" dirty="0" smtClean="0">
                <a:solidFill>
                  <a:srgbClr val="FFC000"/>
                </a:solidFill>
              </a:rPr>
              <a:t> </a:t>
            </a:r>
            <a:r>
              <a:rPr lang="en-US" sz="1800" dirty="0" err="1" smtClean="0">
                <a:solidFill>
                  <a:srgbClr val="FFC000"/>
                </a:solidFill>
              </a:rPr>
              <a:t>số</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đạt</a:t>
            </a:r>
            <a:r>
              <a:rPr lang="en-US" sz="1800" dirty="0" smtClean="0">
                <a:solidFill>
                  <a:srgbClr val="FFC000"/>
                </a:solidFill>
              </a:rPr>
              <a:t> </a:t>
            </a:r>
            <a:r>
              <a:rPr lang="en-US" sz="1800" dirty="0" err="1" smtClean="0">
                <a:solidFill>
                  <a:srgbClr val="FFC000"/>
                </a:solidFill>
              </a:rPr>
              <a:t>được</a:t>
            </a:r>
            <a:endParaRPr lang="en-US" sz="1800" dirty="0" smtClean="0">
              <a:solidFill>
                <a:srgbClr val="FFC000"/>
              </a:solidFill>
            </a:endParaRPr>
          </a:p>
        </p:txBody>
      </p:sp>
      <p:pic>
        <p:nvPicPr>
          <p:cNvPr id="9" name="Picture 8"/>
          <p:cNvPicPr/>
          <p:nvPr/>
        </p:nvPicPr>
        <p:blipFill>
          <a:blip r:embed="rId3"/>
          <a:stretch>
            <a:fillRect/>
          </a:stretch>
        </p:blipFill>
        <p:spPr>
          <a:xfrm>
            <a:off x="361921" y="1996999"/>
            <a:ext cx="3960697" cy="2667635"/>
          </a:xfrm>
          <a:prstGeom prst="rect">
            <a:avLst/>
          </a:prstGeom>
        </p:spPr>
      </p:pic>
      <p:pic>
        <p:nvPicPr>
          <p:cNvPr id="10" name="Picture 9"/>
          <p:cNvPicPr/>
          <p:nvPr/>
        </p:nvPicPr>
        <p:blipFill>
          <a:blip r:embed="rId4"/>
          <a:stretch>
            <a:fillRect/>
          </a:stretch>
        </p:blipFill>
        <p:spPr>
          <a:xfrm>
            <a:off x="4925291" y="2021129"/>
            <a:ext cx="3981479" cy="2643505"/>
          </a:xfrm>
          <a:prstGeom prst="rect">
            <a:avLst/>
          </a:prstGeom>
        </p:spPr>
      </p:pic>
    </p:spTree>
    <p:extLst>
      <p:ext uri="{BB962C8B-B14F-4D97-AF65-F5344CB8AC3E}">
        <p14:creationId xmlns:p14="http://schemas.microsoft.com/office/powerpoint/2010/main" val="184343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33</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3087" y="1086921"/>
            <a:ext cx="3625702" cy="369332"/>
          </a:xfrm>
          <a:prstGeom prst="rect">
            <a:avLst/>
          </a:prstGeom>
          <a:noFill/>
        </p:spPr>
        <p:txBody>
          <a:bodyPr wrap="square" rtlCol="0">
            <a:spAutoFit/>
          </a:bodyPr>
          <a:lstStyle/>
          <a:p>
            <a:r>
              <a:rPr lang="en-US" sz="1800" b="1" smtClean="0">
                <a:solidFill>
                  <a:srgbClr val="FFC000"/>
                </a:solidFill>
              </a:rPr>
              <a:t>2. BACKEND</a:t>
            </a:r>
            <a:endParaRPr lang="en-US" sz="1800" b="1">
              <a:solidFill>
                <a:srgbClr val="FFC000"/>
              </a:solidFill>
            </a:endParaRPr>
          </a:p>
        </p:txBody>
      </p:sp>
      <p:pic>
        <p:nvPicPr>
          <p:cNvPr id="8" name="Picture 7"/>
          <p:cNvPicPr/>
          <p:nvPr/>
        </p:nvPicPr>
        <p:blipFill>
          <a:blip r:embed="rId3"/>
          <a:stretch>
            <a:fillRect/>
          </a:stretch>
        </p:blipFill>
        <p:spPr>
          <a:xfrm>
            <a:off x="1809764" y="2146465"/>
            <a:ext cx="5760085" cy="2639060"/>
          </a:xfrm>
          <a:prstGeom prst="rect">
            <a:avLst/>
          </a:prstGeom>
        </p:spPr>
      </p:pic>
      <p:sp>
        <p:nvSpPr>
          <p:cNvPr id="9" name="TextBox 8"/>
          <p:cNvSpPr txBox="1"/>
          <p:nvPr/>
        </p:nvSpPr>
        <p:spPr>
          <a:xfrm>
            <a:off x="122274" y="1506777"/>
            <a:ext cx="6430926"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Một</a:t>
            </a:r>
            <a:r>
              <a:rPr lang="en-US" sz="1800" dirty="0" smtClean="0">
                <a:solidFill>
                  <a:srgbClr val="FFC000"/>
                </a:solidFill>
              </a:rPr>
              <a:t> </a:t>
            </a:r>
            <a:r>
              <a:rPr lang="en-US" sz="1800" dirty="0" err="1" smtClean="0">
                <a:solidFill>
                  <a:srgbClr val="FFC000"/>
                </a:solidFill>
              </a:rPr>
              <a:t>số</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đạt</a:t>
            </a:r>
            <a:r>
              <a:rPr lang="en-US" sz="1800" dirty="0" smtClean="0">
                <a:solidFill>
                  <a:srgbClr val="FFC000"/>
                </a:solidFill>
              </a:rPr>
              <a:t> </a:t>
            </a:r>
            <a:r>
              <a:rPr lang="en-US" sz="1800" dirty="0" err="1" smtClean="0">
                <a:solidFill>
                  <a:srgbClr val="FFC000"/>
                </a:solidFill>
              </a:rPr>
              <a:t>được</a:t>
            </a:r>
            <a:endParaRPr lang="en-US" sz="1800" dirty="0" smtClean="0">
              <a:solidFill>
                <a:srgbClr val="FFC000"/>
              </a:solidFill>
            </a:endParaRPr>
          </a:p>
        </p:txBody>
      </p:sp>
    </p:spTree>
    <p:extLst>
      <p:ext uri="{BB962C8B-B14F-4D97-AF65-F5344CB8AC3E}">
        <p14:creationId xmlns:p14="http://schemas.microsoft.com/office/powerpoint/2010/main" val="236669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34</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7192926" cy="369332"/>
          </a:xfrm>
          <a:prstGeom prst="rect">
            <a:avLst/>
          </a:prstGeom>
          <a:noFill/>
        </p:spPr>
        <p:txBody>
          <a:bodyPr wrap="square" rtlCol="0">
            <a:spAutoFit/>
          </a:bodyPr>
          <a:lstStyle/>
          <a:p>
            <a:r>
              <a:rPr lang="en-US" sz="1800" b="1" smtClean="0">
                <a:solidFill>
                  <a:srgbClr val="FFC000"/>
                </a:solidFill>
              </a:rPr>
              <a:t>3. KIỂM TRA TÍNH BẢO MẬT HỆ THỐNG</a:t>
            </a:r>
            <a:endParaRPr lang="en-US" sz="1800" b="1">
              <a:solidFill>
                <a:srgbClr val="FFC000"/>
              </a:solidFill>
            </a:endParaRPr>
          </a:p>
        </p:txBody>
      </p:sp>
      <p:sp>
        <p:nvSpPr>
          <p:cNvPr id="3" name="TextBox 2"/>
          <p:cNvSpPr txBox="1"/>
          <p:nvPr/>
        </p:nvSpPr>
        <p:spPr>
          <a:xfrm>
            <a:off x="948267" y="1836693"/>
            <a:ext cx="7269610" cy="1754326"/>
          </a:xfrm>
          <a:prstGeom prst="rect">
            <a:avLst/>
          </a:prstGeom>
          <a:noFill/>
        </p:spPr>
        <p:txBody>
          <a:bodyPr wrap="square" rtlCol="0">
            <a:spAutoFit/>
          </a:bodyPr>
          <a:lstStyle/>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Người</a:t>
            </a:r>
            <a:r>
              <a:rPr lang="en-US" sz="1800" dirty="0" smtClean="0">
                <a:solidFill>
                  <a:srgbClr val="00B050"/>
                </a:solidFill>
              </a:rPr>
              <a:t> </a:t>
            </a:r>
            <a:r>
              <a:rPr lang="en-US" sz="1800" dirty="0" err="1" smtClean="0">
                <a:solidFill>
                  <a:srgbClr val="00B050"/>
                </a:solidFill>
              </a:rPr>
              <a:t>dùng</a:t>
            </a:r>
            <a:r>
              <a:rPr lang="en-US" sz="1800" dirty="0" smtClean="0">
                <a:solidFill>
                  <a:srgbClr val="00B050"/>
                </a:solidFill>
              </a:rPr>
              <a:t> </a:t>
            </a:r>
            <a:r>
              <a:rPr lang="en-US" sz="1800" dirty="0" err="1" smtClean="0">
                <a:solidFill>
                  <a:srgbClr val="00B050"/>
                </a:solidFill>
              </a:rPr>
              <a:t>sẽ</a:t>
            </a:r>
            <a:r>
              <a:rPr lang="en-US" sz="1800" dirty="0" smtClean="0">
                <a:solidFill>
                  <a:srgbClr val="00B050"/>
                </a:solidFill>
              </a:rPr>
              <a:t>  </a:t>
            </a:r>
            <a:r>
              <a:rPr lang="en-US" sz="1800" dirty="0" err="1" smtClean="0">
                <a:solidFill>
                  <a:srgbClr val="00B050"/>
                </a:solidFill>
              </a:rPr>
              <a:t>không</a:t>
            </a:r>
            <a:r>
              <a:rPr lang="en-US" sz="1800" dirty="0" smtClean="0">
                <a:solidFill>
                  <a:srgbClr val="00B050"/>
                </a:solidFill>
              </a:rPr>
              <a:t> </a:t>
            </a:r>
            <a:r>
              <a:rPr lang="en-US" sz="1800" dirty="0" err="1" smtClean="0">
                <a:solidFill>
                  <a:srgbClr val="00B050"/>
                </a:solidFill>
              </a:rPr>
              <a:t>đi</a:t>
            </a:r>
            <a:r>
              <a:rPr lang="en-US" sz="1800" dirty="0" smtClean="0">
                <a:solidFill>
                  <a:srgbClr val="00B050"/>
                </a:solidFill>
              </a:rPr>
              <a:t> </a:t>
            </a:r>
            <a:r>
              <a:rPr lang="en-US" sz="1800" dirty="0" err="1" smtClean="0">
                <a:solidFill>
                  <a:srgbClr val="00B050"/>
                </a:solidFill>
              </a:rPr>
              <a:t>vào</a:t>
            </a:r>
            <a:r>
              <a:rPr lang="en-US" sz="1800" dirty="0" smtClean="0">
                <a:solidFill>
                  <a:srgbClr val="00B050"/>
                </a:solidFill>
              </a:rPr>
              <a:t> </a:t>
            </a:r>
            <a:r>
              <a:rPr lang="en-US" sz="1800" dirty="0" err="1" smtClean="0">
                <a:solidFill>
                  <a:srgbClr val="00B050"/>
                </a:solidFill>
              </a:rPr>
              <a:t>trang</a:t>
            </a:r>
            <a:r>
              <a:rPr lang="en-US" sz="1800" dirty="0" smtClean="0">
                <a:solidFill>
                  <a:srgbClr val="00B050"/>
                </a:solidFill>
              </a:rPr>
              <a:t> </a:t>
            </a:r>
            <a:r>
              <a:rPr lang="en-US" sz="1800" dirty="0" err="1" smtClean="0">
                <a:solidFill>
                  <a:srgbClr val="00B050"/>
                </a:solidFill>
              </a:rPr>
              <a:t>quản</a:t>
            </a:r>
            <a:r>
              <a:rPr lang="en-US" sz="1800" dirty="0" smtClean="0">
                <a:solidFill>
                  <a:srgbClr val="00B050"/>
                </a:solidFill>
              </a:rPr>
              <a:t> </a:t>
            </a:r>
            <a:r>
              <a:rPr lang="en-US" sz="1800" dirty="0" err="1" smtClean="0">
                <a:solidFill>
                  <a:srgbClr val="00B050"/>
                </a:solidFill>
              </a:rPr>
              <a:t>trị</a:t>
            </a:r>
            <a:r>
              <a:rPr lang="en-US" sz="1800" dirty="0" smtClean="0">
                <a:solidFill>
                  <a:srgbClr val="00B050"/>
                </a:solidFill>
              </a:rPr>
              <a:t> </a:t>
            </a:r>
            <a:r>
              <a:rPr lang="en-US" sz="1800" dirty="0" err="1" smtClean="0">
                <a:solidFill>
                  <a:srgbClr val="00B050"/>
                </a:solidFill>
              </a:rPr>
              <a:t>nếu</a:t>
            </a:r>
            <a:r>
              <a:rPr lang="en-US" sz="1800" dirty="0" smtClean="0">
                <a:solidFill>
                  <a:srgbClr val="00B050"/>
                </a:solidFill>
              </a:rPr>
              <a:t> </a:t>
            </a:r>
            <a:r>
              <a:rPr lang="en-US" sz="1800" dirty="0" err="1" smtClean="0">
                <a:solidFill>
                  <a:srgbClr val="00B050"/>
                </a:solidFill>
              </a:rPr>
              <a:t>không</a:t>
            </a:r>
            <a:r>
              <a:rPr lang="en-US" sz="1800" dirty="0" smtClean="0">
                <a:solidFill>
                  <a:srgbClr val="00B050"/>
                </a:solidFill>
              </a:rPr>
              <a:t> </a:t>
            </a:r>
            <a:r>
              <a:rPr lang="en-US" sz="1800" dirty="0" err="1" smtClean="0">
                <a:solidFill>
                  <a:srgbClr val="00B050"/>
                </a:solidFill>
              </a:rPr>
              <a:t>có</a:t>
            </a:r>
            <a:r>
              <a:rPr lang="en-US" sz="1800" dirty="0" smtClean="0">
                <a:solidFill>
                  <a:srgbClr val="00B050"/>
                </a:solidFill>
              </a:rPr>
              <a:t> </a:t>
            </a:r>
            <a:r>
              <a:rPr lang="en-US" sz="1800" dirty="0" err="1" smtClean="0">
                <a:solidFill>
                  <a:srgbClr val="00B050"/>
                </a:solidFill>
              </a:rPr>
              <a:t>tài</a:t>
            </a:r>
            <a:r>
              <a:rPr lang="en-US" sz="1800" dirty="0" smtClean="0">
                <a:solidFill>
                  <a:srgbClr val="00B050"/>
                </a:solidFill>
              </a:rPr>
              <a:t> </a:t>
            </a:r>
            <a:r>
              <a:rPr lang="en-US" sz="1800" dirty="0" err="1" smtClean="0">
                <a:solidFill>
                  <a:srgbClr val="00B050"/>
                </a:solidFill>
              </a:rPr>
              <a:t>khoản</a:t>
            </a:r>
            <a:r>
              <a:rPr lang="en-US" sz="1800" dirty="0" smtClean="0">
                <a:solidFill>
                  <a:srgbClr val="00B050"/>
                </a:solidFill>
              </a:rPr>
              <a:t> </a:t>
            </a:r>
            <a:r>
              <a:rPr lang="en-US" sz="1800" dirty="0" err="1" smtClean="0">
                <a:solidFill>
                  <a:srgbClr val="00B050"/>
                </a:solidFill>
              </a:rPr>
              <a:t>quản</a:t>
            </a:r>
            <a:r>
              <a:rPr lang="en-US" sz="1800" dirty="0" smtClean="0">
                <a:solidFill>
                  <a:srgbClr val="00B050"/>
                </a:solidFill>
              </a:rPr>
              <a:t> </a:t>
            </a:r>
            <a:r>
              <a:rPr lang="en-US" sz="1800" dirty="0" err="1" smtClean="0">
                <a:solidFill>
                  <a:srgbClr val="00B050"/>
                </a:solidFill>
              </a:rPr>
              <a:t>trị</a:t>
            </a:r>
            <a:endParaRPr lang="en-US" sz="1800" dirty="0" smtClean="0">
              <a:solidFill>
                <a:srgbClr val="00B050"/>
              </a:solidFill>
            </a:endParaRPr>
          </a:p>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Mật</a:t>
            </a:r>
            <a:r>
              <a:rPr lang="en-US" sz="1800" dirty="0" smtClean="0">
                <a:solidFill>
                  <a:srgbClr val="00B050"/>
                </a:solidFill>
              </a:rPr>
              <a:t> </a:t>
            </a:r>
            <a:r>
              <a:rPr lang="en-US" sz="1800" dirty="0" err="1" smtClean="0">
                <a:solidFill>
                  <a:srgbClr val="00B050"/>
                </a:solidFill>
              </a:rPr>
              <a:t>khẩu</a:t>
            </a:r>
            <a:r>
              <a:rPr lang="en-US" sz="1800" dirty="0" smtClean="0">
                <a:solidFill>
                  <a:srgbClr val="00B050"/>
                </a:solidFill>
              </a:rPr>
              <a:t> </a:t>
            </a:r>
            <a:r>
              <a:rPr lang="en-US" sz="1800" dirty="0" err="1" smtClean="0">
                <a:solidFill>
                  <a:srgbClr val="00B050"/>
                </a:solidFill>
              </a:rPr>
              <a:t>người</a:t>
            </a:r>
            <a:r>
              <a:rPr lang="en-US" sz="1800" dirty="0" smtClean="0">
                <a:solidFill>
                  <a:srgbClr val="00B050"/>
                </a:solidFill>
              </a:rPr>
              <a:t> dung </a:t>
            </a:r>
            <a:r>
              <a:rPr lang="en-US" sz="1800" dirty="0" err="1" smtClean="0">
                <a:solidFill>
                  <a:srgbClr val="00B050"/>
                </a:solidFill>
              </a:rPr>
              <a:t>sẽ</a:t>
            </a:r>
            <a:r>
              <a:rPr lang="en-US" sz="1800" dirty="0" smtClean="0">
                <a:solidFill>
                  <a:srgbClr val="00B050"/>
                </a:solidFill>
              </a:rPr>
              <a:t> </a:t>
            </a:r>
            <a:r>
              <a:rPr lang="en-US" sz="1800" dirty="0" err="1" smtClean="0">
                <a:solidFill>
                  <a:srgbClr val="00B050"/>
                </a:solidFill>
              </a:rPr>
              <a:t>được</a:t>
            </a:r>
            <a:r>
              <a:rPr lang="en-US" sz="1800" dirty="0" smtClean="0">
                <a:solidFill>
                  <a:srgbClr val="00B050"/>
                </a:solidFill>
              </a:rPr>
              <a:t> </a:t>
            </a:r>
            <a:r>
              <a:rPr lang="en-US" sz="1800" dirty="0" err="1" smtClean="0">
                <a:solidFill>
                  <a:srgbClr val="00B050"/>
                </a:solidFill>
              </a:rPr>
              <a:t>mã</a:t>
            </a:r>
            <a:r>
              <a:rPr lang="en-US" sz="1800" dirty="0" smtClean="0">
                <a:solidFill>
                  <a:srgbClr val="00B050"/>
                </a:solidFill>
              </a:rPr>
              <a:t> </a:t>
            </a:r>
            <a:r>
              <a:rPr lang="en-US" sz="1800" dirty="0" err="1" smtClean="0">
                <a:solidFill>
                  <a:srgbClr val="00B050"/>
                </a:solidFill>
              </a:rPr>
              <a:t>hõa</a:t>
            </a:r>
            <a:r>
              <a:rPr lang="en-US" sz="1800" dirty="0" smtClean="0">
                <a:solidFill>
                  <a:srgbClr val="00B050"/>
                </a:solidFill>
              </a:rPr>
              <a:t> </a:t>
            </a:r>
            <a:r>
              <a:rPr lang="en-US" sz="1800" dirty="0" err="1" smtClean="0">
                <a:solidFill>
                  <a:srgbClr val="00B050"/>
                </a:solidFill>
              </a:rPr>
              <a:t>để</a:t>
            </a:r>
            <a:r>
              <a:rPr lang="en-US" sz="1800" dirty="0" smtClean="0">
                <a:solidFill>
                  <a:srgbClr val="00B050"/>
                </a:solidFill>
              </a:rPr>
              <a:t> </a:t>
            </a:r>
            <a:r>
              <a:rPr lang="en-US" sz="1800" dirty="0" err="1" smtClean="0">
                <a:solidFill>
                  <a:srgbClr val="00B050"/>
                </a:solidFill>
              </a:rPr>
              <a:t>bảo</a:t>
            </a:r>
            <a:r>
              <a:rPr lang="en-US" sz="1800" dirty="0" smtClean="0">
                <a:solidFill>
                  <a:srgbClr val="00B050"/>
                </a:solidFill>
              </a:rPr>
              <a:t> </a:t>
            </a:r>
            <a:r>
              <a:rPr lang="en-US" sz="1800" dirty="0" err="1" smtClean="0">
                <a:solidFill>
                  <a:srgbClr val="00B050"/>
                </a:solidFill>
              </a:rPr>
              <a:t>đảm</a:t>
            </a:r>
            <a:r>
              <a:rPr lang="en-US" sz="1800" dirty="0" smtClean="0">
                <a:solidFill>
                  <a:srgbClr val="00B050"/>
                </a:solidFill>
              </a:rPr>
              <a:t> </a:t>
            </a:r>
            <a:r>
              <a:rPr lang="en-US" sz="1800" dirty="0" err="1" smtClean="0">
                <a:solidFill>
                  <a:srgbClr val="00B050"/>
                </a:solidFill>
              </a:rPr>
              <a:t>tính</a:t>
            </a:r>
            <a:r>
              <a:rPr lang="en-US" sz="1800" dirty="0" smtClean="0">
                <a:solidFill>
                  <a:srgbClr val="00B050"/>
                </a:solidFill>
              </a:rPr>
              <a:t> </a:t>
            </a:r>
            <a:r>
              <a:rPr lang="en-US" sz="1800" dirty="0" err="1" smtClean="0">
                <a:solidFill>
                  <a:srgbClr val="00B050"/>
                </a:solidFill>
              </a:rPr>
              <a:t>bảo</a:t>
            </a:r>
            <a:r>
              <a:rPr lang="en-US" sz="1800" dirty="0" smtClean="0">
                <a:solidFill>
                  <a:srgbClr val="00B050"/>
                </a:solidFill>
              </a:rPr>
              <a:t> </a:t>
            </a:r>
            <a:r>
              <a:rPr lang="en-US" sz="1800" dirty="0" err="1" smtClean="0">
                <a:solidFill>
                  <a:srgbClr val="00B050"/>
                </a:solidFill>
              </a:rPr>
              <a:t>mật</a:t>
            </a:r>
            <a:endParaRPr lang="en-US" sz="1800" dirty="0" smtClean="0">
              <a:solidFill>
                <a:srgbClr val="00B050"/>
              </a:solidFill>
            </a:endParaRPr>
          </a:p>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Xử</a:t>
            </a:r>
            <a:r>
              <a:rPr lang="en-US" sz="1800" dirty="0" smtClean="0">
                <a:solidFill>
                  <a:srgbClr val="00B050"/>
                </a:solidFill>
              </a:rPr>
              <a:t> </a:t>
            </a:r>
            <a:r>
              <a:rPr lang="en-US" sz="1800" dirty="0" err="1" smtClean="0">
                <a:solidFill>
                  <a:srgbClr val="00B050"/>
                </a:solidFill>
              </a:rPr>
              <a:t>lý</a:t>
            </a:r>
            <a:r>
              <a:rPr lang="en-US" sz="1800" dirty="0" smtClean="0">
                <a:solidFill>
                  <a:srgbClr val="00B050"/>
                </a:solidFill>
              </a:rPr>
              <a:t> </a:t>
            </a:r>
            <a:r>
              <a:rPr lang="en-US" sz="1800" dirty="0" err="1" smtClean="0">
                <a:solidFill>
                  <a:srgbClr val="00B050"/>
                </a:solidFill>
              </a:rPr>
              <a:t>các</a:t>
            </a:r>
            <a:r>
              <a:rPr lang="en-US" sz="1800" dirty="0" smtClean="0">
                <a:solidFill>
                  <a:srgbClr val="00B050"/>
                </a:solidFill>
              </a:rPr>
              <a:t> </a:t>
            </a:r>
            <a:r>
              <a:rPr lang="en-US" sz="1800" dirty="0" err="1" smtClean="0">
                <a:solidFill>
                  <a:srgbClr val="00B050"/>
                </a:solidFill>
              </a:rPr>
              <a:t>lỗi</a:t>
            </a:r>
            <a:r>
              <a:rPr lang="en-US" sz="1800" dirty="0" smtClean="0">
                <a:solidFill>
                  <a:srgbClr val="00B050"/>
                </a:solidFill>
              </a:rPr>
              <a:t> </a:t>
            </a:r>
            <a:r>
              <a:rPr lang="en-US" sz="1800" dirty="0" err="1" smtClean="0">
                <a:solidFill>
                  <a:srgbClr val="00B050"/>
                </a:solidFill>
              </a:rPr>
              <a:t>ngoại</a:t>
            </a:r>
            <a:r>
              <a:rPr lang="en-US" sz="1800" dirty="0" smtClean="0">
                <a:solidFill>
                  <a:srgbClr val="00B050"/>
                </a:solidFill>
              </a:rPr>
              <a:t> </a:t>
            </a:r>
            <a:r>
              <a:rPr lang="en-US" sz="1800" dirty="0" err="1" smtClean="0">
                <a:solidFill>
                  <a:srgbClr val="00B050"/>
                </a:solidFill>
              </a:rPr>
              <a:t>lệ</a:t>
            </a:r>
            <a:r>
              <a:rPr lang="en-US" sz="1800" dirty="0" smtClean="0">
                <a:solidFill>
                  <a:srgbClr val="00B050"/>
                </a:solidFill>
              </a:rPr>
              <a:t> </a:t>
            </a:r>
            <a:r>
              <a:rPr lang="en-US" sz="1800" dirty="0" err="1" smtClean="0">
                <a:solidFill>
                  <a:srgbClr val="00B050"/>
                </a:solidFill>
              </a:rPr>
              <a:t>được</a:t>
            </a:r>
            <a:r>
              <a:rPr lang="en-US" sz="1800" dirty="0" smtClean="0">
                <a:solidFill>
                  <a:srgbClr val="00B050"/>
                </a:solidFill>
              </a:rPr>
              <a:t> </a:t>
            </a:r>
            <a:r>
              <a:rPr lang="en-US" sz="1800" dirty="0" err="1" smtClean="0">
                <a:solidFill>
                  <a:srgbClr val="00B050"/>
                </a:solidFill>
              </a:rPr>
              <a:t>sinh</a:t>
            </a:r>
            <a:r>
              <a:rPr lang="en-US" sz="1800" dirty="0" smtClean="0">
                <a:solidFill>
                  <a:srgbClr val="00B050"/>
                </a:solidFill>
              </a:rPr>
              <a:t> </a:t>
            </a:r>
            <a:r>
              <a:rPr lang="en-US" sz="1800" dirty="0" err="1" smtClean="0">
                <a:solidFill>
                  <a:srgbClr val="00B050"/>
                </a:solidFill>
              </a:rPr>
              <a:t>ra</a:t>
            </a:r>
            <a:r>
              <a:rPr lang="en-US" sz="1800" dirty="0" smtClean="0">
                <a:solidFill>
                  <a:srgbClr val="00B050"/>
                </a:solidFill>
              </a:rPr>
              <a:t> </a:t>
            </a:r>
            <a:r>
              <a:rPr lang="en-US" sz="1800" dirty="0" err="1" smtClean="0">
                <a:solidFill>
                  <a:srgbClr val="00B050"/>
                </a:solidFill>
              </a:rPr>
              <a:t>trong</a:t>
            </a:r>
            <a:r>
              <a:rPr lang="en-US" sz="1800" dirty="0" smtClean="0">
                <a:solidFill>
                  <a:srgbClr val="00B050"/>
                </a:solidFill>
              </a:rPr>
              <a:t> </a:t>
            </a:r>
            <a:r>
              <a:rPr lang="en-US" sz="1800" dirty="0" err="1" smtClean="0">
                <a:solidFill>
                  <a:srgbClr val="00B050"/>
                </a:solidFill>
              </a:rPr>
              <a:t>quá</a:t>
            </a:r>
            <a:r>
              <a:rPr lang="en-US" sz="1800" dirty="0" smtClean="0">
                <a:solidFill>
                  <a:srgbClr val="00B050"/>
                </a:solidFill>
              </a:rPr>
              <a:t> </a:t>
            </a:r>
            <a:r>
              <a:rPr lang="en-US" sz="1800" dirty="0" err="1" smtClean="0">
                <a:solidFill>
                  <a:srgbClr val="00B050"/>
                </a:solidFill>
              </a:rPr>
              <a:t>trình</a:t>
            </a:r>
            <a:r>
              <a:rPr lang="en-US" sz="1800" dirty="0" smtClean="0">
                <a:solidFill>
                  <a:srgbClr val="00B050"/>
                </a:solidFill>
              </a:rPr>
              <a:t> </a:t>
            </a:r>
            <a:r>
              <a:rPr lang="en-US" sz="1800" dirty="0" err="1" smtClean="0">
                <a:solidFill>
                  <a:srgbClr val="00B050"/>
                </a:solidFill>
              </a:rPr>
              <a:t>sử</a:t>
            </a:r>
            <a:r>
              <a:rPr lang="en-US" sz="1800" dirty="0" smtClean="0">
                <a:solidFill>
                  <a:srgbClr val="00B050"/>
                </a:solidFill>
              </a:rPr>
              <a:t> </a:t>
            </a:r>
            <a:r>
              <a:rPr lang="en-US" sz="1800" dirty="0" err="1" smtClean="0">
                <a:solidFill>
                  <a:srgbClr val="00B050"/>
                </a:solidFill>
              </a:rPr>
              <a:t>dụng</a:t>
            </a:r>
            <a:endParaRPr lang="en-US" sz="1800" dirty="0">
              <a:solidFill>
                <a:srgbClr val="00B050"/>
              </a:solidFill>
            </a:endParaRPr>
          </a:p>
        </p:txBody>
      </p:sp>
    </p:spTree>
    <p:extLst>
      <p:ext uri="{BB962C8B-B14F-4D97-AF65-F5344CB8AC3E}">
        <p14:creationId xmlns:p14="http://schemas.microsoft.com/office/powerpoint/2010/main" val="20748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35</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399935" y="78594"/>
            <a:ext cx="3358681"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III.</a:t>
            </a:r>
            <a:r>
              <a:rPr lang="en-US" sz="2400" dirty="0" smtClean="0">
                <a:solidFill>
                  <a:srgbClr val="00E1C6"/>
                </a:solidFill>
              </a:rPr>
              <a:t> KẾT LUẬN</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948267" y="1132916"/>
            <a:ext cx="1581835" cy="369332"/>
          </a:xfrm>
          <a:prstGeom prst="rect">
            <a:avLst/>
          </a:prstGeom>
          <a:noFill/>
        </p:spPr>
        <p:txBody>
          <a:bodyPr wrap="square" rtlCol="0">
            <a:spAutoFit/>
          </a:bodyPr>
          <a:lstStyle/>
          <a:p>
            <a:r>
              <a:rPr lang="en-US" sz="1800" b="1" dirty="0" err="1" smtClean="0">
                <a:solidFill>
                  <a:srgbClr val="FFC000"/>
                </a:solidFill>
              </a:rPr>
              <a:t>Đạt</a:t>
            </a:r>
            <a:r>
              <a:rPr lang="en-US" sz="1800" b="1" dirty="0" smtClean="0">
                <a:solidFill>
                  <a:srgbClr val="FFC000"/>
                </a:solidFill>
              </a:rPr>
              <a:t> </a:t>
            </a:r>
            <a:r>
              <a:rPr lang="en-US" sz="1800" b="1" dirty="0" err="1" smtClean="0">
                <a:solidFill>
                  <a:srgbClr val="FFC000"/>
                </a:solidFill>
              </a:rPr>
              <a:t>được</a:t>
            </a:r>
            <a:r>
              <a:rPr lang="en-US" sz="1800" b="1" dirty="0" smtClean="0">
                <a:solidFill>
                  <a:srgbClr val="FFC000"/>
                </a:solidFill>
              </a:rPr>
              <a:t>:</a:t>
            </a:r>
            <a:endParaRPr lang="en-US" sz="1800" b="1" dirty="0">
              <a:solidFill>
                <a:srgbClr val="FFC000"/>
              </a:solidFill>
            </a:endParaRPr>
          </a:p>
        </p:txBody>
      </p:sp>
      <p:sp>
        <p:nvSpPr>
          <p:cNvPr id="3" name="TextBox 2"/>
          <p:cNvSpPr txBox="1"/>
          <p:nvPr/>
        </p:nvSpPr>
        <p:spPr>
          <a:xfrm>
            <a:off x="948267" y="1836693"/>
            <a:ext cx="7269610" cy="1754326"/>
          </a:xfrm>
          <a:prstGeom prst="rect">
            <a:avLst/>
          </a:prstGeom>
          <a:noFill/>
        </p:spPr>
        <p:txBody>
          <a:bodyPr wrap="square" rtlCol="0">
            <a:spAutoFit/>
          </a:bodyPr>
          <a:lstStyle/>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Cơ</a:t>
            </a:r>
            <a:r>
              <a:rPr lang="en-US" sz="1800" dirty="0" smtClean="0">
                <a:solidFill>
                  <a:srgbClr val="00B050"/>
                </a:solidFill>
              </a:rPr>
              <a:t> </a:t>
            </a:r>
            <a:r>
              <a:rPr lang="en-US" sz="1800" dirty="0" err="1" smtClean="0">
                <a:solidFill>
                  <a:srgbClr val="00B050"/>
                </a:solidFill>
              </a:rPr>
              <a:t>bản</a:t>
            </a:r>
            <a:r>
              <a:rPr lang="en-US" sz="1800" dirty="0" smtClean="0">
                <a:solidFill>
                  <a:srgbClr val="00B050"/>
                </a:solidFill>
              </a:rPr>
              <a:t> </a:t>
            </a:r>
            <a:r>
              <a:rPr lang="en-US" sz="1800" dirty="0" err="1" smtClean="0">
                <a:solidFill>
                  <a:srgbClr val="00B050"/>
                </a:solidFill>
              </a:rPr>
              <a:t>đã</a:t>
            </a:r>
            <a:r>
              <a:rPr lang="en-US" sz="1800" dirty="0" smtClean="0">
                <a:solidFill>
                  <a:srgbClr val="00B050"/>
                </a:solidFill>
              </a:rPr>
              <a:t> </a:t>
            </a:r>
            <a:r>
              <a:rPr lang="en-US" sz="1800" dirty="0" err="1" smtClean="0">
                <a:solidFill>
                  <a:srgbClr val="00B050"/>
                </a:solidFill>
              </a:rPr>
              <a:t>biết</a:t>
            </a:r>
            <a:r>
              <a:rPr lang="en-US" sz="1800" dirty="0" smtClean="0">
                <a:solidFill>
                  <a:srgbClr val="00B050"/>
                </a:solidFill>
              </a:rPr>
              <a:t> </a:t>
            </a:r>
            <a:r>
              <a:rPr lang="en-US" sz="1800" dirty="0" err="1" smtClean="0">
                <a:solidFill>
                  <a:srgbClr val="00B050"/>
                </a:solidFill>
              </a:rPr>
              <a:t>phát</a:t>
            </a:r>
            <a:r>
              <a:rPr lang="en-US" sz="1800" dirty="0" smtClean="0">
                <a:solidFill>
                  <a:srgbClr val="00B050"/>
                </a:solidFill>
              </a:rPr>
              <a:t> </a:t>
            </a:r>
            <a:r>
              <a:rPr lang="en-US" sz="1800" dirty="0" err="1" smtClean="0">
                <a:solidFill>
                  <a:srgbClr val="00B050"/>
                </a:solidFill>
              </a:rPr>
              <a:t>triển</a:t>
            </a:r>
            <a:r>
              <a:rPr lang="en-US" sz="1800" dirty="0" smtClean="0">
                <a:solidFill>
                  <a:srgbClr val="00B050"/>
                </a:solidFill>
              </a:rPr>
              <a:t> </a:t>
            </a:r>
            <a:r>
              <a:rPr lang="en-US" sz="1800" dirty="0" err="1" smtClean="0">
                <a:solidFill>
                  <a:srgbClr val="00B050"/>
                </a:solidFill>
              </a:rPr>
              <a:t>một</a:t>
            </a:r>
            <a:r>
              <a:rPr lang="en-US" sz="1800" dirty="0" smtClean="0">
                <a:solidFill>
                  <a:srgbClr val="00B050"/>
                </a:solidFill>
              </a:rPr>
              <a:t> website</a:t>
            </a:r>
          </a:p>
          <a:p>
            <a:pPr marL="285750" indent="-285750">
              <a:lnSpc>
                <a:spcPct val="150000"/>
              </a:lnSpc>
              <a:buClr>
                <a:srgbClr val="00B050"/>
              </a:buClr>
              <a:buFont typeface="Wingdings" panose="05000000000000000000" pitchFamily="2" charset="2"/>
              <a:buChar char="Ø"/>
            </a:pPr>
            <a:r>
              <a:rPr lang="vi-VN" sz="1800" dirty="0" smtClean="0">
                <a:solidFill>
                  <a:srgbClr val="00B050"/>
                </a:solidFill>
              </a:rPr>
              <a:t>Được </a:t>
            </a:r>
            <a:r>
              <a:rPr lang="vi-VN" sz="1800" dirty="0">
                <a:solidFill>
                  <a:srgbClr val="00B050"/>
                </a:solidFill>
              </a:rPr>
              <a:t>tiếp cận và làm những sản phẩm thực tế và đúc rút được những kinh nghiệm cho bản thân sau này tiếp tục theo nghề</a:t>
            </a:r>
            <a:endParaRPr lang="en-US" sz="1800" dirty="0" smtClean="0">
              <a:solidFill>
                <a:srgbClr val="00B050"/>
              </a:solidFill>
            </a:endParaRPr>
          </a:p>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Được</a:t>
            </a:r>
            <a:r>
              <a:rPr lang="en-US" sz="1800" dirty="0" smtClean="0">
                <a:solidFill>
                  <a:srgbClr val="00B050"/>
                </a:solidFill>
              </a:rPr>
              <a:t> </a:t>
            </a:r>
            <a:r>
              <a:rPr lang="en-US" sz="1800" dirty="0" err="1" smtClean="0">
                <a:solidFill>
                  <a:srgbClr val="00B050"/>
                </a:solidFill>
              </a:rPr>
              <a:t>rèn</a:t>
            </a:r>
            <a:r>
              <a:rPr lang="en-US" sz="1800" dirty="0" smtClean="0">
                <a:solidFill>
                  <a:srgbClr val="00B050"/>
                </a:solidFill>
              </a:rPr>
              <a:t> </a:t>
            </a:r>
            <a:r>
              <a:rPr lang="en-US" sz="1800" dirty="0" err="1" smtClean="0">
                <a:solidFill>
                  <a:srgbClr val="00B050"/>
                </a:solidFill>
              </a:rPr>
              <a:t>luyện</a:t>
            </a:r>
            <a:r>
              <a:rPr lang="en-US" sz="1800" dirty="0" smtClean="0">
                <a:solidFill>
                  <a:srgbClr val="00B050"/>
                </a:solidFill>
              </a:rPr>
              <a:t> </a:t>
            </a:r>
            <a:r>
              <a:rPr lang="en-US" sz="1800" dirty="0" err="1" smtClean="0">
                <a:solidFill>
                  <a:srgbClr val="00B050"/>
                </a:solidFill>
              </a:rPr>
              <a:t>và</a:t>
            </a:r>
            <a:r>
              <a:rPr lang="en-US" sz="1800" dirty="0" smtClean="0">
                <a:solidFill>
                  <a:srgbClr val="00B050"/>
                </a:solidFill>
              </a:rPr>
              <a:t> </a:t>
            </a:r>
            <a:r>
              <a:rPr lang="en-US" sz="1800" dirty="0" err="1" smtClean="0">
                <a:solidFill>
                  <a:srgbClr val="00B050"/>
                </a:solidFill>
              </a:rPr>
              <a:t>nâng</a:t>
            </a:r>
            <a:r>
              <a:rPr lang="en-US" sz="1800" dirty="0" smtClean="0">
                <a:solidFill>
                  <a:srgbClr val="00B050"/>
                </a:solidFill>
              </a:rPr>
              <a:t> </a:t>
            </a:r>
            <a:r>
              <a:rPr lang="en-US" sz="1800" dirty="0" err="1" smtClean="0">
                <a:solidFill>
                  <a:srgbClr val="00B050"/>
                </a:solidFill>
              </a:rPr>
              <a:t>cao</a:t>
            </a:r>
            <a:r>
              <a:rPr lang="en-US" sz="1800" dirty="0" smtClean="0">
                <a:solidFill>
                  <a:srgbClr val="00B050"/>
                </a:solidFill>
              </a:rPr>
              <a:t> </a:t>
            </a:r>
            <a:r>
              <a:rPr lang="en-US" sz="1800" dirty="0" err="1" smtClean="0">
                <a:solidFill>
                  <a:srgbClr val="00B050"/>
                </a:solidFill>
              </a:rPr>
              <a:t>khả</a:t>
            </a:r>
            <a:r>
              <a:rPr lang="en-US" sz="1800" dirty="0" smtClean="0">
                <a:solidFill>
                  <a:srgbClr val="00B050"/>
                </a:solidFill>
              </a:rPr>
              <a:t> </a:t>
            </a:r>
            <a:r>
              <a:rPr lang="en-US" sz="1800" dirty="0" err="1" smtClean="0">
                <a:solidFill>
                  <a:srgbClr val="00B050"/>
                </a:solidFill>
              </a:rPr>
              <a:t>năng</a:t>
            </a:r>
            <a:r>
              <a:rPr lang="en-US" sz="1800" dirty="0" smtClean="0">
                <a:solidFill>
                  <a:srgbClr val="00B050"/>
                </a:solidFill>
              </a:rPr>
              <a:t> </a:t>
            </a:r>
            <a:r>
              <a:rPr lang="en-US" sz="1800" dirty="0" err="1" smtClean="0">
                <a:solidFill>
                  <a:srgbClr val="00B050"/>
                </a:solidFill>
              </a:rPr>
              <a:t>lập</a:t>
            </a:r>
            <a:r>
              <a:rPr lang="en-US" sz="1800" dirty="0" smtClean="0">
                <a:solidFill>
                  <a:srgbClr val="00B050"/>
                </a:solidFill>
              </a:rPr>
              <a:t> </a:t>
            </a:r>
            <a:r>
              <a:rPr lang="en-US" sz="1800" dirty="0" err="1" smtClean="0">
                <a:solidFill>
                  <a:srgbClr val="00B050"/>
                </a:solidFill>
              </a:rPr>
              <a:t>trình</a:t>
            </a:r>
            <a:endParaRPr lang="en-US" sz="1800" dirty="0">
              <a:solidFill>
                <a:srgbClr val="00B050"/>
              </a:solidFill>
            </a:endParaRPr>
          </a:p>
        </p:txBody>
      </p:sp>
    </p:spTree>
    <p:extLst>
      <p:ext uri="{BB962C8B-B14F-4D97-AF65-F5344CB8AC3E}">
        <p14:creationId xmlns:p14="http://schemas.microsoft.com/office/powerpoint/2010/main" val="267681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36</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399935" y="78594"/>
            <a:ext cx="3358681"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III.</a:t>
            </a:r>
            <a:r>
              <a:rPr lang="en-US" sz="2400" dirty="0" smtClean="0">
                <a:solidFill>
                  <a:srgbClr val="00E1C6"/>
                </a:solidFill>
              </a:rPr>
              <a:t> KẾT LUẬN</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948267" y="1132916"/>
            <a:ext cx="1581835" cy="369332"/>
          </a:xfrm>
          <a:prstGeom prst="rect">
            <a:avLst/>
          </a:prstGeom>
          <a:noFill/>
        </p:spPr>
        <p:txBody>
          <a:bodyPr wrap="square" rtlCol="0">
            <a:spAutoFit/>
          </a:bodyPr>
          <a:lstStyle/>
          <a:p>
            <a:r>
              <a:rPr lang="en-US" sz="1800" b="1" dirty="0" err="1" smtClean="0">
                <a:solidFill>
                  <a:srgbClr val="FFC000"/>
                </a:solidFill>
              </a:rPr>
              <a:t>Hạn</a:t>
            </a:r>
            <a:r>
              <a:rPr lang="en-US" sz="1800" b="1" dirty="0" smtClean="0">
                <a:solidFill>
                  <a:srgbClr val="FFC000"/>
                </a:solidFill>
              </a:rPr>
              <a:t> </a:t>
            </a:r>
            <a:r>
              <a:rPr lang="en-US" sz="1800" b="1" dirty="0" err="1" smtClean="0">
                <a:solidFill>
                  <a:srgbClr val="FFC000"/>
                </a:solidFill>
              </a:rPr>
              <a:t>chế</a:t>
            </a:r>
            <a:r>
              <a:rPr lang="en-US" sz="1800" b="1" dirty="0" smtClean="0">
                <a:solidFill>
                  <a:srgbClr val="FFC000"/>
                </a:solidFill>
              </a:rPr>
              <a:t>:</a:t>
            </a:r>
            <a:endParaRPr lang="en-US" sz="1800" b="1" dirty="0">
              <a:solidFill>
                <a:srgbClr val="FFC000"/>
              </a:solidFill>
            </a:endParaRPr>
          </a:p>
        </p:txBody>
      </p:sp>
      <p:sp>
        <p:nvSpPr>
          <p:cNvPr id="3" name="TextBox 2"/>
          <p:cNvSpPr txBox="1"/>
          <p:nvPr/>
        </p:nvSpPr>
        <p:spPr>
          <a:xfrm>
            <a:off x="948267" y="1836693"/>
            <a:ext cx="7269610" cy="1338828"/>
          </a:xfrm>
          <a:prstGeom prst="rect">
            <a:avLst/>
          </a:prstGeom>
          <a:noFill/>
        </p:spPr>
        <p:txBody>
          <a:bodyPr wrap="square" rtlCol="0">
            <a:spAutoFit/>
          </a:bodyPr>
          <a:lstStyle/>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Kiến</a:t>
            </a:r>
            <a:r>
              <a:rPr lang="en-US" sz="1800" dirty="0" smtClean="0">
                <a:solidFill>
                  <a:srgbClr val="00B050"/>
                </a:solidFill>
              </a:rPr>
              <a:t> </a:t>
            </a:r>
            <a:r>
              <a:rPr lang="en-US" sz="1800" dirty="0" err="1" smtClean="0">
                <a:solidFill>
                  <a:srgbClr val="00B050"/>
                </a:solidFill>
              </a:rPr>
              <a:t>thức</a:t>
            </a:r>
            <a:r>
              <a:rPr lang="en-US" sz="1800" dirty="0" smtClean="0">
                <a:solidFill>
                  <a:srgbClr val="00B050"/>
                </a:solidFill>
              </a:rPr>
              <a:t> </a:t>
            </a:r>
            <a:r>
              <a:rPr lang="en-US" sz="1800" dirty="0" err="1" smtClean="0">
                <a:solidFill>
                  <a:srgbClr val="00B050"/>
                </a:solidFill>
              </a:rPr>
              <a:t>còn</a:t>
            </a:r>
            <a:r>
              <a:rPr lang="en-US" sz="1800" dirty="0" smtClean="0">
                <a:solidFill>
                  <a:srgbClr val="00B050"/>
                </a:solidFill>
              </a:rPr>
              <a:t> </a:t>
            </a:r>
            <a:r>
              <a:rPr lang="en-US" sz="1800" dirty="0" err="1" smtClean="0">
                <a:solidFill>
                  <a:srgbClr val="00B050"/>
                </a:solidFill>
              </a:rPr>
              <a:t>hạn</a:t>
            </a:r>
            <a:r>
              <a:rPr lang="en-US" sz="1800" dirty="0" smtClean="0">
                <a:solidFill>
                  <a:srgbClr val="00B050"/>
                </a:solidFill>
              </a:rPr>
              <a:t> </a:t>
            </a:r>
            <a:r>
              <a:rPr lang="en-US" sz="1800" dirty="0" err="1" smtClean="0">
                <a:solidFill>
                  <a:srgbClr val="00B050"/>
                </a:solidFill>
              </a:rPr>
              <a:t>hẹp</a:t>
            </a:r>
            <a:endParaRPr lang="en-US" sz="1800" dirty="0" smtClean="0">
              <a:solidFill>
                <a:srgbClr val="00B050"/>
              </a:solidFill>
            </a:endParaRPr>
          </a:p>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Sản</a:t>
            </a:r>
            <a:r>
              <a:rPr lang="en-US" sz="1800" dirty="0" smtClean="0">
                <a:solidFill>
                  <a:srgbClr val="00B050"/>
                </a:solidFill>
              </a:rPr>
              <a:t> </a:t>
            </a:r>
            <a:r>
              <a:rPr lang="en-US" sz="1800" dirty="0" err="1" smtClean="0">
                <a:solidFill>
                  <a:srgbClr val="00B050"/>
                </a:solidFill>
              </a:rPr>
              <a:t>phẩm</a:t>
            </a:r>
            <a:r>
              <a:rPr lang="en-US" sz="1800" dirty="0" smtClean="0">
                <a:solidFill>
                  <a:srgbClr val="00B050"/>
                </a:solidFill>
              </a:rPr>
              <a:t> </a:t>
            </a:r>
            <a:r>
              <a:rPr lang="en-US" sz="1800" dirty="0" err="1" smtClean="0">
                <a:solidFill>
                  <a:srgbClr val="00B050"/>
                </a:solidFill>
              </a:rPr>
              <a:t>chưa</a:t>
            </a:r>
            <a:r>
              <a:rPr lang="en-US" sz="1800" dirty="0" smtClean="0">
                <a:solidFill>
                  <a:srgbClr val="00B050"/>
                </a:solidFill>
              </a:rPr>
              <a:t> </a:t>
            </a:r>
            <a:r>
              <a:rPr lang="en-US" sz="1800" dirty="0" err="1" smtClean="0">
                <a:solidFill>
                  <a:srgbClr val="00B050"/>
                </a:solidFill>
              </a:rPr>
              <a:t>được</a:t>
            </a:r>
            <a:r>
              <a:rPr lang="en-US" sz="1800" dirty="0" smtClean="0">
                <a:solidFill>
                  <a:srgbClr val="00B050"/>
                </a:solidFill>
              </a:rPr>
              <a:t> </a:t>
            </a:r>
            <a:r>
              <a:rPr lang="en-US" sz="1800" dirty="0" err="1" smtClean="0">
                <a:solidFill>
                  <a:srgbClr val="00B050"/>
                </a:solidFill>
              </a:rPr>
              <a:t>hoàn</a:t>
            </a:r>
            <a:r>
              <a:rPr lang="en-US" sz="1800" dirty="0" smtClean="0">
                <a:solidFill>
                  <a:srgbClr val="00B050"/>
                </a:solidFill>
              </a:rPr>
              <a:t> </a:t>
            </a:r>
            <a:r>
              <a:rPr lang="en-US" sz="1800" dirty="0" err="1" smtClean="0">
                <a:solidFill>
                  <a:srgbClr val="00B050"/>
                </a:solidFill>
              </a:rPr>
              <a:t>chỉnh</a:t>
            </a:r>
            <a:endParaRPr lang="en-US" sz="1800" dirty="0" smtClean="0">
              <a:solidFill>
                <a:srgbClr val="00B050"/>
              </a:solidFill>
            </a:endParaRPr>
          </a:p>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Tính</a:t>
            </a:r>
            <a:r>
              <a:rPr lang="en-US" sz="1800" dirty="0" smtClean="0">
                <a:solidFill>
                  <a:srgbClr val="00B050"/>
                </a:solidFill>
              </a:rPr>
              <a:t> </a:t>
            </a:r>
            <a:r>
              <a:rPr lang="en-US" sz="1800" dirty="0" err="1" smtClean="0">
                <a:solidFill>
                  <a:srgbClr val="00B050"/>
                </a:solidFill>
              </a:rPr>
              <a:t>bảo</a:t>
            </a:r>
            <a:r>
              <a:rPr lang="en-US" sz="1800" dirty="0" smtClean="0">
                <a:solidFill>
                  <a:srgbClr val="00B050"/>
                </a:solidFill>
              </a:rPr>
              <a:t> </a:t>
            </a:r>
            <a:r>
              <a:rPr lang="en-US" sz="1800" dirty="0" err="1" smtClean="0">
                <a:solidFill>
                  <a:srgbClr val="00B050"/>
                </a:solidFill>
              </a:rPr>
              <a:t>mật</a:t>
            </a:r>
            <a:r>
              <a:rPr lang="en-US" sz="1800" dirty="0" smtClean="0">
                <a:solidFill>
                  <a:srgbClr val="00B050"/>
                </a:solidFill>
              </a:rPr>
              <a:t> </a:t>
            </a:r>
            <a:r>
              <a:rPr lang="en-US" sz="1800" dirty="0" err="1" smtClean="0">
                <a:solidFill>
                  <a:srgbClr val="00B050"/>
                </a:solidFill>
              </a:rPr>
              <a:t>vẫn</a:t>
            </a:r>
            <a:r>
              <a:rPr lang="en-US" sz="1800" dirty="0" smtClean="0">
                <a:solidFill>
                  <a:srgbClr val="00B050"/>
                </a:solidFill>
              </a:rPr>
              <a:t> </a:t>
            </a:r>
            <a:r>
              <a:rPr lang="en-US" sz="1800" dirty="0" err="1" smtClean="0">
                <a:solidFill>
                  <a:srgbClr val="00B050"/>
                </a:solidFill>
              </a:rPr>
              <a:t>của</a:t>
            </a:r>
            <a:r>
              <a:rPr lang="en-US" sz="1800" dirty="0" smtClean="0">
                <a:solidFill>
                  <a:srgbClr val="00B050"/>
                </a:solidFill>
              </a:rPr>
              <a:t> </a:t>
            </a:r>
            <a:r>
              <a:rPr lang="en-US" sz="1800" dirty="0" err="1" smtClean="0">
                <a:solidFill>
                  <a:srgbClr val="00B050"/>
                </a:solidFill>
              </a:rPr>
              <a:t>hệ</a:t>
            </a:r>
            <a:r>
              <a:rPr lang="en-US" sz="1800" dirty="0" smtClean="0">
                <a:solidFill>
                  <a:srgbClr val="00B050"/>
                </a:solidFill>
              </a:rPr>
              <a:t> </a:t>
            </a:r>
            <a:r>
              <a:rPr lang="en-US" sz="1800" dirty="0" err="1" smtClean="0">
                <a:solidFill>
                  <a:srgbClr val="00B050"/>
                </a:solidFill>
              </a:rPr>
              <a:t>thống</a:t>
            </a:r>
            <a:r>
              <a:rPr lang="en-US" sz="1800" dirty="0" smtClean="0">
                <a:solidFill>
                  <a:srgbClr val="00B050"/>
                </a:solidFill>
              </a:rPr>
              <a:t> </a:t>
            </a:r>
            <a:r>
              <a:rPr lang="en-US" sz="1800" dirty="0" err="1" smtClean="0">
                <a:solidFill>
                  <a:srgbClr val="00B050"/>
                </a:solidFill>
              </a:rPr>
              <a:t>vẫn</a:t>
            </a:r>
            <a:r>
              <a:rPr lang="en-US" sz="1800" dirty="0" smtClean="0">
                <a:solidFill>
                  <a:srgbClr val="00B050"/>
                </a:solidFill>
              </a:rPr>
              <a:t> </a:t>
            </a:r>
            <a:r>
              <a:rPr lang="en-US" sz="1800" dirty="0" err="1" smtClean="0">
                <a:solidFill>
                  <a:srgbClr val="00B050"/>
                </a:solidFill>
              </a:rPr>
              <a:t>chưa</a:t>
            </a:r>
            <a:r>
              <a:rPr lang="en-US" sz="1800" dirty="0" smtClean="0">
                <a:solidFill>
                  <a:srgbClr val="00B050"/>
                </a:solidFill>
              </a:rPr>
              <a:t> </a:t>
            </a:r>
            <a:r>
              <a:rPr lang="en-US" sz="1800" dirty="0" err="1" smtClean="0">
                <a:solidFill>
                  <a:srgbClr val="00B050"/>
                </a:solidFill>
              </a:rPr>
              <a:t>cao</a:t>
            </a:r>
            <a:r>
              <a:rPr lang="en-US" sz="1800" dirty="0" smtClean="0">
                <a:solidFill>
                  <a:srgbClr val="00B050"/>
                </a:solidFill>
              </a:rPr>
              <a:t> </a:t>
            </a:r>
            <a:r>
              <a:rPr lang="en-US" sz="1800" dirty="0" err="1" smtClean="0">
                <a:solidFill>
                  <a:srgbClr val="00B050"/>
                </a:solidFill>
              </a:rPr>
              <a:t>lắm</a:t>
            </a:r>
            <a:endParaRPr lang="en-US" sz="1800" dirty="0">
              <a:solidFill>
                <a:srgbClr val="00B050"/>
              </a:solidFill>
            </a:endParaRPr>
          </a:p>
        </p:txBody>
      </p:sp>
    </p:spTree>
    <p:extLst>
      <p:ext uri="{BB962C8B-B14F-4D97-AF65-F5344CB8AC3E}">
        <p14:creationId xmlns:p14="http://schemas.microsoft.com/office/powerpoint/2010/main" val="351886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46"/>
          <p:cNvSpPr/>
          <p:nvPr/>
        </p:nvSpPr>
        <p:spPr>
          <a:xfrm rot="-5400000">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46" name="Google Shape;746;p46"/>
          <p:cNvSpPr txBox="1">
            <a:spLocks noGrp="1"/>
          </p:cNvSpPr>
          <p:nvPr>
            <p:ph type="ctrTitle" idx="4294967295"/>
          </p:nvPr>
        </p:nvSpPr>
        <p:spPr>
          <a:xfrm>
            <a:off x="3152775" y="1354750"/>
            <a:ext cx="4562100" cy="1159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19BBD5"/>
              </a:buClr>
              <a:buSzPts val="4000"/>
              <a:buFont typeface="Nixie One"/>
              <a:buNone/>
            </a:pPr>
            <a:r>
              <a:rPr lang="en" sz="8000" b="1" i="0" u="none" strike="noStrike" cap="none">
                <a:solidFill>
                  <a:srgbClr val="19BBD5"/>
                </a:solidFill>
                <a:latin typeface="Nixie One"/>
                <a:ea typeface="Nixie One"/>
                <a:cs typeface="Nixie One"/>
                <a:sym typeface="Nixie One"/>
              </a:rPr>
              <a:t>Thanks!</a:t>
            </a:r>
            <a:endParaRPr sz="8000" b="1" i="0" u="none" strike="noStrike" cap="none">
              <a:solidFill>
                <a:srgbClr val="19BBD5"/>
              </a:solidFill>
              <a:latin typeface="Nixie One"/>
              <a:ea typeface="Nixie One"/>
              <a:cs typeface="Nixie One"/>
              <a:sym typeface="Nixie One"/>
            </a:endParaRPr>
          </a:p>
        </p:txBody>
      </p:sp>
      <p:sp>
        <p:nvSpPr>
          <p:cNvPr id="747" name="Google Shape;747;p46"/>
          <p:cNvSpPr/>
          <p:nvPr/>
        </p:nvSpPr>
        <p:spPr>
          <a:xfrm>
            <a:off x="1591719" y="1212580"/>
            <a:ext cx="779561" cy="77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46"/>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37</a:t>
            </a:fld>
            <a:endParaRPr/>
          </a:p>
        </p:txBody>
      </p:sp>
      <p:pic>
        <p:nvPicPr>
          <p:cNvPr id="749" name="Google Shape;749;p46"/>
          <p:cNvPicPr preferRelativeResize="0"/>
          <p:nvPr/>
        </p:nvPicPr>
        <p:blipFill>
          <a:blip r:embed="rId3">
            <a:alphaModFix/>
          </a:blip>
          <a:stretch>
            <a:fillRect/>
          </a:stretch>
        </p:blipFill>
        <p:spPr>
          <a:xfrm>
            <a:off x="4971905" y="2640325"/>
            <a:ext cx="3205725" cy="2324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46"/>
                                        </p:tgtEl>
                                        <p:attrNameLst>
                                          <p:attrName>style.visibility</p:attrName>
                                        </p:attrNameLst>
                                      </p:cBhvr>
                                      <p:to>
                                        <p:strVal val="visible"/>
                                      </p:to>
                                    </p:set>
                                    <p:animEffect transition="in" filter="fade">
                                      <p:cBhvr>
                                        <p:cTn id="7" dur="1000"/>
                                        <p:tgtEl>
                                          <p:spTgt spid="746"/>
                                        </p:tgtEl>
                                      </p:cBhvr>
                                    </p:animEffect>
                                    <p:anim calcmode="lin" valueType="num">
                                      <p:cBhvr>
                                        <p:cTn id="8" dur="1000" fill="hold"/>
                                        <p:tgtEl>
                                          <p:spTgt spid="746"/>
                                        </p:tgtEl>
                                        <p:attrNameLst>
                                          <p:attrName>ppt_x</p:attrName>
                                        </p:attrNameLst>
                                      </p:cBhvr>
                                      <p:tavLst>
                                        <p:tav tm="0">
                                          <p:val>
                                            <p:strVal val="#ppt_x"/>
                                          </p:val>
                                        </p:tav>
                                        <p:tav tm="100000">
                                          <p:val>
                                            <p:strVal val="#ppt_x"/>
                                          </p:val>
                                        </p:tav>
                                      </p:tavLst>
                                    </p:anim>
                                    <p:anim calcmode="lin" valueType="num">
                                      <p:cBhvr>
                                        <p:cTn id="9" dur="1000" fill="hold"/>
                                        <p:tgtEl>
                                          <p:spTgt spid="7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7"/>
          <p:cNvSpPr txBox="1">
            <a:spLocks noGrp="1"/>
          </p:cNvSpPr>
          <p:nvPr>
            <p:ph type="body" idx="4294967295"/>
          </p:nvPr>
        </p:nvSpPr>
        <p:spPr>
          <a:xfrm>
            <a:off x="-22794" y="824548"/>
            <a:ext cx="3966072" cy="493975"/>
          </a:xfrm>
          <a:prstGeom prst="rect">
            <a:avLst/>
          </a:prstGeom>
          <a:noFill/>
          <a:ln>
            <a:noFill/>
          </a:ln>
        </p:spPr>
        <p:txBody>
          <a:bodyPr spcFirstLastPara="1" wrap="square" lIns="91425" tIns="91425" rIns="91425" bIns="91425" anchor="t" anchorCtr="0">
            <a:noAutofit/>
          </a:bodyPr>
          <a:lstStyle/>
          <a:p>
            <a:pPr marL="285750" lvl="0" indent="-285750" algn="just">
              <a:buFont typeface="Wingdings" panose="05000000000000000000" pitchFamily="2" charset="2"/>
              <a:buChar char="Ø"/>
            </a:pPr>
            <a:r>
              <a:rPr lang="en-US" sz="1800" b="1" smtClean="0"/>
              <a:t>CÁC VẤN ĐỀ CỦA BÀI TOÁN: </a:t>
            </a:r>
          </a:p>
        </p:txBody>
      </p:sp>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4</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234527" y="25431"/>
            <a:ext cx="4178596" cy="719877"/>
          </a:xfrm>
          <a:prstGeom prst="rect">
            <a:avLst/>
          </a:prstGeom>
          <a:noFill/>
          <a:ln>
            <a:noFill/>
          </a:ln>
        </p:spPr>
        <p:txBody>
          <a:bodyPr spcFirstLastPara="1" wrap="square" lIns="91425" tIns="45700" rIns="91425" bIns="45700" anchor="t" anchorCtr="0">
            <a:noAutofit/>
          </a:bodyPr>
          <a:lstStyle/>
          <a:p>
            <a:pPr lvl="0">
              <a:lnSpc>
                <a:spcPct val="200000"/>
              </a:lnSpc>
            </a:pPr>
            <a:r>
              <a:rPr lang="en-US" sz="2400" i="0" u="none" strike="noStrike" cap="none" smtClean="0">
                <a:solidFill>
                  <a:srgbClr val="00E1C6"/>
                </a:solidFill>
                <a:sym typeface="Arial"/>
              </a:rPr>
              <a:t>I. </a:t>
            </a:r>
            <a:r>
              <a:rPr lang="en-US" sz="2400" smtClean="0">
                <a:solidFill>
                  <a:srgbClr val="00E1C6"/>
                </a:solidFill>
              </a:rPr>
              <a:t>TỔNG QUAN VỀ ĐỀ TÀI</a:t>
            </a:r>
            <a:endParaRPr lang="en-US" sz="2400" i="0" u="none" strike="noStrike" cap="none" dirty="0">
              <a:solidFill>
                <a:srgbClr val="00E1C6"/>
              </a:solidFill>
              <a:sym typeface="Arial"/>
            </a:endParaRPr>
          </a:p>
        </p:txBody>
      </p:sp>
      <p:sp>
        <p:nvSpPr>
          <p:cNvPr id="2" name="TextBox 1"/>
          <p:cNvSpPr txBox="1"/>
          <p:nvPr/>
        </p:nvSpPr>
        <p:spPr>
          <a:xfrm>
            <a:off x="282006" y="2177933"/>
            <a:ext cx="5905041" cy="2346593"/>
          </a:xfrm>
          <a:prstGeom prst="rect">
            <a:avLst/>
          </a:prstGeom>
          <a:noFill/>
        </p:spPr>
        <p:txBody>
          <a:bodyPr wrap="square" rtlCol="0">
            <a:spAutoFit/>
          </a:bodyPr>
          <a:lstStyle/>
          <a:p>
            <a:endParaRPr lang="en-US"/>
          </a:p>
        </p:txBody>
      </p:sp>
      <p:sp>
        <p:nvSpPr>
          <p:cNvPr id="4" name="TextBox 3"/>
          <p:cNvSpPr txBox="1"/>
          <p:nvPr/>
        </p:nvSpPr>
        <p:spPr>
          <a:xfrm>
            <a:off x="282006" y="1366070"/>
            <a:ext cx="8571123" cy="3610219"/>
          </a:xfrm>
          <a:prstGeom prst="rect">
            <a:avLst/>
          </a:prstGeom>
          <a:noFill/>
        </p:spPr>
        <p:txBody>
          <a:bodyPr wrap="square" rtlCol="0">
            <a:spAutoFit/>
          </a:bodyPr>
          <a:lstStyle/>
          <a:p>
            <a:pPr marL="285750" indent="-285750">
              <a:lnSpc>
                <a:spcPct val="130000"/>
              </a:lnSpc>
              <a:buClr>
                <a:srgbClr val="FFFF00"/>
              </a:buClr>
              <a:buFont typeface="Wingdings" panose="05000000000000000000" pitchFamily="2" charset="2"/>
              <a:buChar char="ü"/>
            </a:pPr>
            <a:r>
              <a:rPr lang="vi-VN" sz="1800" dirty="0">
                <a:solidFill>
                  <a:srgbClr val="FFFF00"/>
                </a:solidFill>
              </a:rPr>
              <a:t>Giao diện website cần phải trực quan, dễ dùng , không quá màu mè nhưng vẫn phải đảm bảo được dấu ấn cho khách </a:t>
            </a:r>
            <a:r>
              <a:rPr lang="vi-VN" sz="1800" dirty="0" smtClean="0">
                <a:solidFill>
                  <a:srgbClr val="FFFF00"/>
                </a:solidFill>
              </a:rPr>
              <a:t>khàng</a:t>
            </a:r>
            <a:endParaRPr lang="en-US" sz="1800" dirty="0" smtClean="0">
              <a:solidFill>
                <a:srgbClr val="FFFF00"/>
              </a:solidFill>
            </a:endParaRPr>
          </a:p>
          <a:p>
            <a:pPr>
              <a:lnSpc>
                <a:spcPct val="130000"/>
              </a:lnSpc>
              <a:buClr>
                <a:srgbClr val="FFFF00"/>
              </a:buClr>
            </a:pPr>
            <a:endParaRPr lang="en-US" sz="1800" dirty="0" smtClean="0">
              <a:solidFill>
                <a:srgbClr val="FFFF00"/>
              </a:solidFill>
            </a:endParaRPr>
          </a:p>
          <a:p>
            <a:pPr marL="285750" indent="-285750">
              <a:lnSpc>
                <a:spcPct val="130000"/>
              </a:lnSpc>
              <a:buClr>
                <a:srgbClr val="FFFF00"/>
              </a:buClr>
              <a:buFont typeface="Wingdings" panose="05000000000000000000" pitchFamily="2" charset="2"/>
              <a:buChar char="ü"/>
            </a:pPr>
            <a:r>
              <a:rPr lang="en-US" sz="1800" dirty="0" smtClean="0">
                <a:solidFill>
                  <a:srgbClr val="FFFF00"/>
                </a:solidFill>
              </a:rPr>
              <a:t>H</a:t>
            </a:r>
            <a:r>
              <a:rPr lang="vi-VN" sz="1800" dirty="0" smtClean="0">
                <a:solidFill>
                  <a:srgbClr val="FFFF00"/>
                </a:solidFill>
              </a:rPr>
              <a:t>ệ </a:t>
            </a:r>
            <a:r>
              <a:rPr lang="vi-VN" sz="1800" dirty="0">
                <a:solidFill>
                  <a:srgbClr val="FFFF00"/>
                </a:solidFill>
              </a:rPr>
              <a:t>thống cần phải đảm bảo tính bảo mật và an toàn của hệ thống và của người </a:t>
            </a:r>
            <a:r>
              <a:rPr lang="vi-VN" sz="1800" dirty="0" smtClean="0">
                <a:solidFill>
                  <a:srgbClr val="FFFF00"/>
                </a:solidFill>
              </a:rPr>
              <a:t>dùng</a:t>
            </a:r>
            <a:endParaRPr lang="en-US" sz="1800" dirty="0" smtClean="0">
              <a:solidFill>
                <a:srgbClr val="FFFF00"/>
              </a:solidFill>
            </a:endParaRPr>
          </a:p>
          <a:p>
            <a:pPr>
              <a:lnSpc>
                <a:spcPct val="130000"/>
              </a:lnSpc>
              <a:buClr>
                <a:srgbClr val="FFFF00"/>
              </a:buClr>
            </a:pPr>
            <a:endParaRPr lang="en-US" sz="1800" dirty="0" smtClean="0">
              <a:solidFill>
                <a:srgbClr val="FFFF00"/>
              </a:solidFill>
            </a:endParaRPr>
          </a:p>
          <a:p>
            <a:pPr marL="285750" indent="-285750">
              <a:lnSpc>
                <a:spcPct val="130000"/>
              </a:lnSpc>
              <a:buClr>
                <a:srgbClr val="FFFF00"/>
              </a:buClr>
              <a:buFont typeface="Wingdings" panose="05000000000000000000" pitchFamily="2" charset="2"/>
              <a:buChar char="ü"/>
            </a:pPr>
            <a:r>
              <a:rPr lang="vi-VN" sz="1800" dirty="0">
                <a:solidFill>
                  <a:srgbClr val="FFFF00"/>
                </a:solidFill>
              </a:rPr>
              <a:t> </a:t>
            </a:r>
            <a:r>
              <a:rPr lang="en-US" sz="1800" dirty="0" smtClean="0">
                <a:solidFill>
                  <a:srgbClr val="FFFF00"/>
                </a:solidFill>
              </a:rPr>
              <a:t>H</a:t>
            </a:r>
            <a:r>
              <a:rPr lang="vi-VN" sz="1800" dirty="0" smtClean="0">
                <a:solidFill>
                  <a:srgbClr val="FFFF00"/>
                </a:solidFill>
              </a:rPr>
              <a:t>ệ </a:t>
            </a:r>
            <a:r>
              <a:rPr lang="vi-VN" sz="1800" dirty="0">
                <a:solidFill>
                  <a:srgbClr val="FFFF00"/>
                </a:solidFill>
              </a:rPr>
              <a:t>thống cần phải tích hợp được tính năng tương thích các thiết bị. Vì hiện nay số lượng các thiết bị truy cập internet là rất nhiều với nhiều kích thước màn hình khác nhau</a:t>
            </a:r>
            <a:endParaRPr lang="en-US" sz="1800" dirty="0" smtClean="0">
              <a:solidFill>
                <a:srgbClr val="FFFF00"/>
              </a:solidFill>
            </a:endParaRPr>
          </a:p>
          <a:p>
            <a:pPr marL="285750" indent="-285750">
              <a:buClr>
                <a:srgbClr val="FFFF00"/>
              </a:buClr>
              <a:buFont typeface="Wingdings" panose="05000000000000000000" pitchFamily="2" charset="2"/>
              <a:buChar char="ü"/>
            </a:pPr>
            <a:endParaRPr lang="en-US" sz="1800" dirty="0">
              <a:solidFill>
                <a:srgbClr val="FFFF00"/>
              </a:solidFill>
            </a:endParaRPr>
          </a:p>
        </p:txBody>
      </p:sp>
    </p:spTree>
    <p:extLst>
      <p:ext uri="{BB962C8B-B14F-4D97-AF65-F5344CB8AC3E}">
        <p14:creationId xmlns:p14="http://schemas.microsoft.com/office/powerpoint/2010/main" val="68322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animEffect transition="in" filter="wipe(down)">
                                      <p:cBhvr>
                                        <p:cTn id="7" dur="500"/>
                                        <p:tgtEl>
                                          <p:spTgt spid="3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 calcmode="lin" valueType="num">
                                      <p:cBhvr additive="base">
                                        <p:cTn id="1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 calcmode="lin" valueType="num">
                                      <p:cBhvr additive="base">
                                        <p:cTn id="24"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7"/>
          <p:cNvSpPr txBox="1">
            <a:spLocks noGrp="1"/>
          </p:cNvSpPr>
          <p:nvPr>
            <p:ph type="body" idx="4294967295"/>
          </p:nvPr>
        </p:nvSpPr>
        <p:spPr>
          <a:xfrm>
            <a:off x="71277" y="1123009"/>
            <a:ext cx="3966072" cy="493975"/>
          </a:xfrm>
          <a:prstGeom prst="rect">
            <a:avLst/>
          </a:prstGeom>
          <a:noFill/>
          <a:ln>
            <a:noFill/>
          </a:ln>
        </p:spPr>
        <p:txBody>
          <a:bodyPr spcFirstLastPara="1" wrap="square" lIns="91425" tIns="91425" rIns="91425" bIns="91425" anchor="t" anchorCtr="0">
            <a:noAutofit/>
          </a:bodyPr>
          <a:lstStyle/>
          <a:p>
            <a:pPr marL="285750" lvl="0" indent="-285750" algn="just">
              <a:buClr>
                <a:srgbClr val="FFC000"/>
              </a:buClr>
              <a:buFont typeface="Wingdings" panose="05000000000000000000" pitchFamily="2" charset="2"/>
              <a:buChar char="Ø"/>
            </a:pPr>
            <a:r>
              <a:rPr lang="en-US" sz="1800" b="1" smtClean="0"/>
              <a:t>CÁC VẤN ĐỀ CỦA BÀI TOÁN: </a:t>
            </a:r>
          </a:p>
        </p:txBody>
      </p:sp>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5</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234527" y="25431"/>
            <a:ext cx="4178596" cy="719877"/>
          </a:xfrm>
          <a:prstGeom prst="rect">
            <a:avLst/>
          </a:prstGeom>
          <a:noFill/>
          <a:ln>
            <a:noFill/>
          </a:ln>
        </p:spPr>
        <p:txBody>
          <a:bodyPr spcFirstLastPara="1" wrap="square" lIns="91425" tIns="45700" rIns="91425" bIns="45700" anchor="t" anchorCtr="0">
            <a:noAutofit/>
          </a:bodyPr>
          <a:lstStyle/>
          <a:p>
            <a:pPr lvl="0">
              <a:lnSpc>
                <a:spcPct val="200000"/>
              </a:lnSpc>
            </a:pPr>
            <a:r>
              <a:rPr lang="en-US" sz="2400" i="0" u="none" strike="noStrike" cap="none" smtClean="0">
                <a:solidFill>
                  <a:srgbClr val="00E1C6"/>
                </a:solidFill>
                <a:sym typeface="Arial"/>
              </a:rPr>
              <a:t>I. </a:t>
            </a:r>
            <a:r>
              <a:rPr lang="en-US" sz="2400" smtClean="0">
                <a:solidFill>
                  <a:srgbClr val="00E1C6"/>
                </a:solidFill>
              </a:rPr>
              <a:t>TỔNG QUAN VỀ ĐỀ TÀI</a:t>
            </a:r>
            <a:endParaRPr lang="en-US" sz="2400" i="0" u="none" strike="noStrike" cap="none" dirty="0">
              <a:solidFill>
                <a:srgbClr val="00E1C6"/>
              </a:solidFill>
              <a:sym typeface="Arial"/>
            </a:endParaRPr>
          </a:p>
        </p:txBody>
      </p:sp>
      <p:sp>
        <p:nvSpPr>
          <p:cNvPr id="4" name="TextBox 3"/>
          <p:cNvSpPr txBox="1"/>
          <p:nvPr/>
        </p:nvSpPr>
        <p:spPr>
          <a:xfrm>
            <a:off x="287907" y="1729414"/>
            <a:ext cx="8571123" cy="1200329"/>
          </a:xfrm>
          <a:prstGeom prst="rect">
            <a:avLst/>
          </a:prstGeom>
          <a:noFill/>
        </p:spPr>
        <p:txBody>
          <a:bodyPr wrap="square" rtlCol="0">
            <a:spAutoFit/>
          </a:bodyPr>
          <a:lstStyle/>
          <a:p>
            <a:pPr marL="285750" indent="-285750">
              <a:lnSpc>
                <a:spcPct val="150000"/>
              </a:lnSpc>
              <a:buClr>
                <a:srgbClr val="FFFF00"/>
              </a:buClr>
              <a:buFont typeface="Wingdings" panose="05000000000000000000" pitchFamily="2" charset="2"/>
              <a:buChar char="ü"/>
            </a:pPr>
            <a:r>
              <a:rPr lang="en-US" sz="1800" dirty="0" smtClean="0">
                <a:solidFill>
                  <a:srgbClr val="FFFF00"/>
                </a:solidFill>
              </a:rPr>
              <a:t>C</a:t>
            </a:r>
            <a:r>
              <a:rPr lang="vi-VN" sz="1800" dirty="0" smtClean="0">
                <a:solidFill>
                  <a:srgbClr val="FFFF00"/>
                </a:solidFill>
              </a:rPr>
              <a:t>ần </a:t>
            </a:r>
            <a:r>
              <a:rPr lang="vi-VN" sz="1800" dirty="0">
                <a:solidFill>
                  <a:srgbClr val="FFFF00"/>
                </a:solidFill>
              </a:rPr>
              <a:t>phải tối </a:t>
            </a:r>
            <a:r>
              <a:rPr lang="vi-VN" sz="1800" dirty="0" smtClean="0">
                <a:solidFill>
                  <a:srgbClr val="FFFF00"/>
                </a:solidFill>
              </a:rPr>
              <a:t>ưu, </a:t>
            </a:r>
            <a:r>
              <a:rPr lang="vi-VN" sz="1800" dirty="0">
                <a:solidFill>
                  <a:srgbClr val="FFFF00"/>
                </a:solidFill>
              </a:rPr>
              <a:t>hỗ trợ </a:t>
            </a:r>
            <a:r>
              <a:rPr lang="en-US" sz="1800" dirty="0" err="1" smtClean="0">
                <a:solidFill>
                  <a:srgbClr val="FFFF00"/>
                </a:solidFill>
              </a:rPr>
              <a:t>các</a:t>
            </a:r>
            <a:r>
              <a:rPr lang="en-US" sz="1800" dirty="0" smtClean="0">
                <a:solidFill>
                  <a:srgbClr val="FFFF00"/>
                </a:solidFill>
              </a:rPr>
              <a:t> </a:t>
            </a:r>
            <a:r>
              <a:rPr lang="en-US" sz="1800" dirty="0" err="1" smtClean="0">
                <a:solidFill>
                  <a:srgbClr val="FFFF00"/>
                </a:solidFill>
              </a:rPr>
              <a:t>vấn</a:t>
            </a:r>
            <a:r>
              <a:rPr lang="en-US" sz="1800" dirty="0" smtClean="0">
                <a:solidFill>
                  <a:srgbClr val="FFFF00"/>
                </a:solidFill>
              </a:rPr>
              <a:t> </a:t>
            </a:r>
            <a:r>
              <a:rPr lang="en-US" sz="1800" dirty="0" err="1" smtClean="0">
                <a:solidFill>
                  <a:srgbClr val="FFFF00"/>
                </a:solidFill>
              </a:rPr>
              <a:t>đề</a:t>
            </a:r>
            <a:r>
              <a:rPr lang="en-US" sz="1800" dirty="0" smtClean="0">
                <a:solidFill>
                  <a:srgbClr val="FFFF00"/>
                </a:solidFill>
              </a:rPr>
              <a:t> </a:t>
            </a:r>
            <a:r>
              <a:rPr lang="en-US" sz="1800" dirty="0" err="1" smtClean="0">
                <a:solidFill>
                  <a:srgbClr val="FFFF00"/>
                </a:solidFill>
              </a:rPr>
              <a:t>phát</a:t>
            </a:r>
            <a:r>
              <a:rPr lang="en-US" sz="1800" dirty="0" smtClean="0">
                <a:solidFill>
                  <a:srgbClr val="FFFF00"/>
                </a:solidFill>
              </a:rPr>
              <a:t> </a:t>
            </a:r>
            <a:r>
              <a:rPr lang="en-US" sz="1800" dirty="0" err="1" smtClean="0">
                <a:solidFill>
                  <a:srgbClr val="FFFF00"/>
                </a:solidFill>
              </a:rPr>
              <a:t>sinh</a:t>
            </a:r>
            <a:r>
              <a:rPr lang="en-US" sz="1800" dirty="0" smtClean="0">
                <a:solidFill>
                  <a:srgbClr val="FFFF00"/>
                </a:solidFill>
              </a:rPr>
              <a:t> </a:t>
            </a:r>
            <a:endParaRPr lang="en-US" sz="1800" dirty="0" smtClean="0">
              <a:solidFill>
                <a:srgbClr val="FFFF00"/>
              </a:solidFill>
            </a:endParaRPr>
          </a:p>
          <a:p>
            <a:pPr marL="285750" indent="-285750">
              <a:lnSpc>
                <a:spcPct val="150000"/>
              </a:lnSpc>
              <a:buClr>
                <a:srgbClr val="FFFF00"/>
              </a:buClr>
              <a:buFont typeface="Wingdings" panose="05000000000000000000" pitchFamily="2" charset="2"/>
              <a:buChar char="ü"/>
            </a:pPr>
            <a:r>
              <a:rPr lang="en-US" sz="1800" dirty="0" err="1" smtClean="0">
                <a:solidFill>
                  <a:srgbClr val="FFFF00"/>
                </a:solidFill>
              </a:rPr>
              <a:t>Hệ</a:t>
            </a:r>
            <a:r>
              <a:rPr lang="en-US" sz="1800" dirty="0" smtClean="0">
                <a:solidFill>
                  <a:srgbClr val="FFFF00"/>
                </a:solidFill>
              </a:rPr>
              <a:t> </a:t>
            </a:r>
            <a:r>
              <a:rPr lang="en-US" sz="1800" dirty="0" err="1" smtClean="0">
                <a:solidFill>
                  <a:srgbClr val="FFFF00"/>
                </a:solidFill>
              </a:rPr>
              <a:t>thống</a:t>
            </a:r>
            <a:r>
              <a:rPr lang="en-US" sz="1800" dirty="0" smtClean="0">
                <a:solidFill>
                  <a:srgbClr val="FFFF00"/>
                </a:solidFill>
              </a:rPr>
              <a:t> </a:t>
            </a:r>
            <a:r>
              <a:rPr lang="en-US" sz="1800" dirty="0" err="1" smtClean="0">
                <a:solidFill>
                  <a:srgbClr val="FFFF00"/>
                </a:solidFill>
              </a:rPr>
              <a:t>cần</a:t>
            </a:r>
            <a:r>
              <a:rPr lang="en-US" sz="1800" dirty="0" smtClean="0">
                <a:solidFill>
                  <a:srgbClr val="FFFF00"/>
                </a:solidFill>
              </a:rPr>
              <a:t> </a:t>
            </a:r>
            <a:r>
              <a:rPr lang="en-US" sz="1800" dirty="0" err="1" smtClean="0">
                <a:solidFill>
                  <a:srgbClr val="FFFF00"/>
                </a:solidFill>
              </a:rPr>
              <a:t>phải</a:t>
            </a:r>
            <a:r>
              <a:rPr lang="en-US" sz="1800" dirty="0" smtClean="0">
                <a:solidFill>
                  <a:srgbClr val="FFFF00"/>
                </a:solidFill>
              </a:rPr>
              <a:t> </a:t>
            </a:r>
            <a:r>
              <a:rPr lang="en-US" sz="1800" dirty="0" err="1" smtClean="0">
                <a:solidFill>
                  <a:srgbClr val="FFFF00"/>
                </a:solidFill>
              </a:rPr>
              <a:t>tải</a:t>
            </a:r>
            <a:r>
              <a:rPr lang="en-US" sz="1800" dirty="0" smtClean="0">
                <a:solidFill>
                  <a:srgbClr val="FFFF00"/>
                </a:solidFill>
              </a:rPr>
              <a:t> </a:t>
            </a:r>
            <a:r>
              <a:rPr lang="en-US" sz="1800" dirty="0" err="1" smtClean="0">
                <a:solidFill>
                  <a:srgbClr val="FFFF00"/>
                </a:solidFill>
              </a:rPr>
              <a:t>nhanh</a:t>
            </a:r>
            <a:endParaRPr lang="en-US" sz="1800" dirty="0" smtClean="0">
              <a:solidFill>
                <a:srgbClr val="FFFF00"/>
              </a:solidFill>
            </a:endParaRPr>
          </a:p>
          <a:p>
            <a:pPr marL="285750" indent="-285750">
              <a:buClr>
                <a:srgbClr val="FFFF00"/>
              </a:buClr>
              <a:buFont typeface="Wingdings" panose="05000000000000000000" pitchFamily="2" charset="2"/>
              <a:buChar char="ü"/>
            </a:pPr>
            <a:endParaRPr lang="en-US" sz="1800" dirty="0">
              <a:solidFill>
                <a:srgbClr val="FFFF00"/>
              </a:solidFill>
            </a:endParaRPr>
          </a:p>
        </p:txBody>
      </p:sp>
    </p:spTree>
    <p:extLst>
      <p:ext uri="{BB962C8B-B14F-4D97-AF65-F5344CB8AC3E}">
        <p14:creationId xmlns:p14="http://schemas.microsoft.com/office/powerpoint/2010/main" val="7005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animEffect transition="in" filter="wipe(down)">
                                      <p:cBhvr>
                                        <p:cTn id="7" dur="500"/>
                                        <p:tgtEl>
                                          <p:spTgt spid="3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7"/>
          <p:cNvSpPr txBox="1">
            <a:spLocks noGrp="1"/>
          </p:cNvSpPr>
          <p:nvPr>
            <p:ph type="body" idx="4294967295"/>
          </p:nvPr>
        </p:nvSpPr>
        <p:spPr>
          <a:xfrm>
            <a:off x="171082" y="862267"/>
            <a:ext cx="5152742" cy="562496"/>
          </a:xfrm>
          <a:prstGeom prst="rect">
            <a:avLst/>
          </a:prstGeom>
          <a:noFill/>
          <a:ln>
            <a:noFill/>
          </a:ln>
        </p:spPr>
        <p:txBody>
          <a:bodyPr spcFirstLastPara="1" wrap="square" lIns="91425" tIns="91425" rIns="91425" bIns="91425" anchor="t" anchorCtr="0">
            <a:noAutofit/>
          </a:bodyPr>
          <a:lstStyle/>
          <a:p>
            <a:pPr marL="0" lvl="0" indent="0" algn="just">
              <a:buNone/>
            </a:pPr>
            <a:r>
              <a:rPr lang="en-US" sz="1800" b="1" smtClean="0">
                <a:solidFill>
                  <a:srgbClr val="FFC000"/>
                </a:solidFill>
              </a:rPr>
              <a:t>MỤC ĐÍCH CỦA HỆ THỐNG WEB TIN TỨC:</a:t>
            </a:r>
            <a:endParaRPr lang="en-US" sz="1800" smtClean="0"/>
          </a:p>
          <a:p>
            <a:pPr marL="285750" lvl="0" indent="-285750" algn="just">
              <a:buFont typeface="Wingdings" panose="05000000000000000000" pitchFamily="2" charset="2"/>
              <a:buChar char="ü"/>
            </a:pPr>
            <a:endParaRPr lang="en-US" dirty="0"/>
          </a:p>
        </p:txBody>
      </p:sp>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6</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298322" y="14799"/>
            <a:ext cx="4051005" cy="719877"/>
          </a:xfrm>
          <a:prstGeom prst="rect">
            <a:avLst/>
          </a:prstGeom>
          <a:noFill/>
          <a:ln>
            <a:noFill/>
          </a:ln>
        </p:spPr>
        <p:txBody>
          <a:bodyPr spcFirstLastPara="1" wrap="square" lIns="91425" tIns="45700" rIns="91425" bIns="45700" anchor="t" anchorCtr="0">
            <a:noAutofit/>
          </a:bodyPr>
          <a:lstStyle/>
          <a:p>
            <a:pPr lvl="0">
              <a:lnSpc>
                <a:spcPct val="200000"/>
              </a:lnSpc>
            </a:pPr>
            <a:r>
              <a:rPr lang="en-US" sz="2400" b="1" i="0" u="none" strike="noStrike" cap="none" smtClean="0">
                <a:solidFill>
                  <a:srgbClr val="00E1C6"/>
                </a:solidFill>
                <a:sym typeface="Arial"/>
              </a:rPr>
              <a:t>I. </a:t>
            </a:r>
            <a:r>
              <a:rPr lang="en-US" sz="2400" b="1" smtClean="0">
                <a:solidFill>
                  <a:srgbClr val="00E1C6"/>
                </a:solidFill>
              </a:rPr>
              <a:t>TỔNG QUAN VỀ ĐỀ TÀI</a:t>
            </a:r>
            <a:endParaRPr lang="en-US" sz="2400" b="1" i="0" u="none" strike="noStrike" cap="none" dirty="0">
              <a:solidFill>
                <a:srgbClr val="00E1C6"/>
              </a:solidFill>
              <a:sym typeface="Arial"/>
            </a:endParaRPr>
          </a:p>
        </p:txBody>
      </p:sp>
      <p:sp>
        <p:nvSpPr>
          <p:cNvPr id="3" name="Rounded Rectangle 2"/>
          <p:cNvSpPr/>
          <p:nvPr/>
        </p:nvSpPr>
        <p:spPr>
          <a:xfrm>
            <a:off x="721900" y="1598865"/>
            <a:ext cx="7912853" cy="5847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vi-VN" smtClean="0">
                <a:solidFill>
                  <a:srgbClr val="002060"/>
                </a:solidFill>
              </a:rPr>
              <a:t>Thu </a:t>
            </a:r>
            <a:r>
              <a:rPr lang="vi-VN">
                <a:solidFill>
                  <a:srgbClr val="002060"/>
                </a:solidFill>
              </a:rPr>
              <a:t>hút được người sử dụng hệ thống, và tỉ lệ khách hàng trung thành giữ vững ổn định và có thể tăng dần theo thời gian.</a:t>
            </a:r>
            <a:endParaRPr lang="en-US">
              <a:solidFill>
                <a:srgbClr val="002060"/>
              </a:solidFill>
            </a:endParaRPr>
          </a:p>
        </p:txBody>
      </p:sp>
      <p:sp>
        <p:nvSpPr>
          <p:cNvPr id="11" name="Rounded Rectangle 10"/>
          <p:cNvSpPr/>
          <p:nvPr/>
        </p:nvSpPr>
        <p:spPr>
          <a:xfrm>
            <a:off x="680483" y="2488455"/>
            <a:ext cx="7912853" cy="5847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vi-VN" dirty="0" smtClean="0">
                <a:solidFill>
                  <a:srgbClr val="002060"/>
                </a:solidFill>
              </a:rPr>
              <a:t>Hệ </a:t>
            </a:r>
            <a:r>
              <a:rPr lang="vi-VN" dirty="0">
                <a:solidFill>
                  <a:srgbClr val="002060"/>
                </a:solidFill>
              </a:rPr>
              <a:t>thống web </a:t>
            </a:r>
            <a:r>
              <a:rPr lang="vi-VN" dirty="0" smtClean="0">
                <a:solidFill>
                  <a:srgbClr val="002060"/>
                </a:solidFill>
              </a:rPr>
              <a:t>được </a:t>
            </a:r>
            <a:r>
              <a:rPr lang="vi-VN" dirty="0">
                <a:solidFill>
                  <a:srgbClr val="002060"/>
                </a:solidFill>
              </a:rPr>
              <a:t>triển khai trên hosting, hoạt động thương mại hóa trên thị trường</a:t>
            </a:r>
            <a:endParaRPr lang="en-US" dirty="0">
              <a:solidFill>
                <a:srgbClr val="002060"/>
              </a:solidFill>
            </a:endParaRPr>
          </a:p>
        </p:txBody>
      </p:sp>
      <p:sp>
        <p:nvSpPr>
          <p:cNvPr id="12" name="Rounded Rectangle 11"/>
          <p:cNvSpPr/>
          <p:nvPr/>
        </p:nvSpPr>
        <p:spPr>
          <a:xfrm>
            <a:off x="680483" y="3247347"/>
            <a:ext cx="7912853" cy="5847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vi-VN" smtClean="0">
                <a:solidFill>
                  <a:srgbClr val="002060"/>
                </a:solidFill>
              </a:rPr>
              <a:t>Đáp </a:t>
            </a:r>
            <a:r>
              <a:rPr lang="vi-VN">
                <a:solidFill>
                  <a:srgbClr val="002060"/>
                </a:solidFill>
              </a:rPr>
              <a:t>ứng được các nhu cầu cơ bản cho người dùng, phát triển lâu dài. </a:t>
            </a:r>
            <a:endParaRPr lang="en-US">
              <a:solidFill>
                <a:srgbClr val="002060"/>
              </a:solidFill>
            </a:endParaRPr>
          </a:p>
        </p:txBody>
      </p:sp>
      <p:sp>
        <p:nvSpPr>
          <p:cNvPr id="13" name="Rounded Rectangle 12"/>
          <p:cNvSpPr/>
          <p:nvPr/>
        </p:nvSpPr>
        <p:spPr>
          <a:xfrm>
            <a:off x="721900" y="4026632"/>
            <a:ext cx="7912853" cy="5847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vi-VN" smtClean="0">
                <a:solidFill>
                  <a:srgbClr val="002060"/>
                </a:solidFill>
              </a:rPr>
              <a:t>Hệ </a:t>
            </a:r>
            <a:r>
              <a:rPr lang="vi-VN">
                <a:solidFill>
                  <a:srgbClr val="002060"/>
                </a:solidFill>
              </a:rPr>
              <a:t>thống có thể tạo ra doanh thu nhờ các banner quảng cáo sản phẩm, hoặc từ Google Adsense..</a:t>
            </a:r>
            <a:endParaRPr lang="en-US">
              <a:solidFill>
                <a:srgbClr val="002060"/>
              </a:solidFill>
            </a:endParaRPr>
          </a:p>
        </p:txBody>
      </p:sp>
    </p:spTree>
    <p:extLst>
      <p:ext uri="{BB962C8B-B14F-4D97-AF65-F5344CB8AC3E}">
        <p14:creationId xmlns:p14="http://schemas.microsoft.com/office/powerpoint/2010/main" val="113699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ircle(in)">
                                      <p:cBhvr>
                                        <p:cTn id="11" dur="1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1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ircle(in)">
                                      <p:cBhvr>
                                        <p:cTn id="21" dur="1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circle(in)">
                                      <p:cBhvr>
                                        <p:cTn id="26"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7</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2" name="Rectangle 1"/>
          <p:cNvSpPr/>
          <p:nvPr/>
        </p:nvSpPr>
        <p:spPr>
          <a:xfrm>
            <a:off x="2898304" y="2417862"/>
            <a:ext cx="184731" cy="307777"/>
          </a:xfrm>
          <a:prstGeom prst="rect">
            <a:avLst/>
          </a:prstGeom>
        </p:spPr>
        <p:txBody>
          <a:bodyPr wrap="none">
            <a:spAutoFit/>
          </a:bodyPr>
          <a:lstStyle/>
          <a:p>
            <a:endParaRPr lang="en-US" dirty="0"/>
          </a:p>
        </p:txBody>
      </p:sp>
      <p:sp>
        <p:nvSpPr>
          <p:cNvPr id="4" name="TextBox 3"/>
          <p:cNvSpPr txBox="1"/>
          <p:nvPr/>
        </p:nvSpPr>
        <p:spPr>
          <a:xfrm>
            <a:off x="562257" y="1062723"/>
            <a:ext cx="362570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3" name="Rounded Rectangle 2"/>
          <p:cNvSpPr/>
          <p:nvPr/>
        </p:nvSpPr>
        <p:spPr>
          <a:xfrm>
            <a:off x="531627" y="1568602"/>
            <a:ext cx="3296093" cy="49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Yêu cầu của hệ thống</a:t>
            </a:r>
            <a:endParaRPr lang="en-US"/>
          </a:p>
        </p:txBody>
      </p:sp>
      <p:sp>
        <p:nvSpPr>
          <p:cNvPr id="7" name="Curved Right Arrow 6"/>
          <p:cNvSpPr/>
          <p:nvPr/>
        </p:nvSpPr>
        <p:spPr>
          <a:xfrm>
            <a:off x="701749" y="2028124"/>
            <a:ext cx="616688" cy="88829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1318437" y="2335901"/>
            <a:ext cx="7591646" cy="580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mtClean="0"/>
              <a:t>Giao </a:t>
            </a:r>
            <a:r>
              <a:rPr lang="vi-VN"/>
              <a:t>diện giao diện đơn giản, dễ sử dụng nhưng phải ấn tượng để phục vụ mọi đối tượng khách hàng</a:t>
            </a:r>
            <a:endParaRPr lang="en-US"/>
          </a:p>
        </p:txBody>
      </p:sp>
      <p:sp>
        <p:nvSpPr>
          <p:cNvPr id="9" name="Curved Right Arrow 8"/>
          <p:cNvSpPr/>
          <p:nvPr/>
        </p:nvSpPr>
        <p:spPr>
          <a:xfrm>
            <a:off x="701749" y="2059417"/>
            <a:ext cx="616688" cy="15343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p:cNvSpPr/>
          <p:nvPr/>
        </p:nvSpPr>
        <p:spPr>
          <a:xfrm>
            <a:off x="1382232" y="3192904"/>
            <a:ext cx="7464055" cy="542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Trang</a:t>
            </a:r>
            <a:r>
              <a:rPr lang="vi-VN" dirty="0" smtClean="0"/>
              <a:t> </a:t>
            </a:r>
            <a:r>
              <a:rPr lang="vi-VN" dirty="0"/>
              <a:t>sản phẩm đơn giản nhưng mang lại hiệu quả, phân loại rõ ràng các mục </a:t>
            </a:r>
            <a:r>
              <a:rPr lang="vi-VN" dirty="0" smtClean="0"/>
              <a:t>sản </a:t>
            </a:r>
            <a:r>
              <a:rPr lang="vi-VN" dirty="0"/>
              <a:t>phẩm để người xem dễ dàng phân loại tìm kiếm sản phẩm </a:t>
            </a:r>
            <a:r>
              <a:rPr lang="vi-VN" dirty="0" smtClean="0"/>
              <a:t>mình</a:t>
            </a:r>
            <a:r>
              <a:rPr lang="en-US" dirty="0" smtClean="0"/>
              <a:t> </a:t>
            </a:r>
            <a:r>
              <a:rPr lang="en-US" dirty="0" err="1" smtClean="0"/>
              <a:t>mong</a:t>
            </a:r>
            <a:r>
              <a:rPr lang="en-US" dirty="0" smtClean="0"/>
              <a:t> </a:t>
            </a:r>
            <a:r>
              <a:rPr lang="en-US" dirty="0" err="1" smtClean="0"/>
              <a:t>muốn</a:t>
            </a:r>
            <a:endParaRPr lang="en-US" dirty="0"/>
          </a:p>
        </p:txBody>
      </p:sp>
      <p:sp>
        <p:nvSpPr>
          <p:cNvPr id="11" name="Curved Right Arrow 10"/>
          <p:cNvSpPr/>
          <p:nvPr/>
        </p:nvSpPr>
        <p:spPr>
          <a:xfrm>
            <a:off x="615420" y="2028124"/>
            <a:ext cx="639222" cy="258701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1382232" y="4011648"/>
            <a:ext cx="7464055" cy="6600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Hỗ</a:t>
            </a:r>
            <a:r>
              <a:rPr lang="en-US" dirty="0" smtClean="0"/>
              <a:t> </a:t>
            </a:r>
            <a:r>
              <a:rPr lang="en-US" dirty="0" err="1" smtClean="0"/>
              <a:t>trợ</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lọc</a:t>
            </a:r>
            <a:r>
              <a:rPr lang="en-US" dirty="0" smtClean="0"/>
              <a:t> </a:t>
            </a:r>
            <a:r>
              <a:rPr lang="en-US" dirty="0" err="1" smtClean="0"/>
              <a:t>các</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theo</a:t>
            </a:r>
            <a:r>
              <a:rPr lang="en-US" dirty="0" smtClean="0"/>
              <a:t> </a:t>
            </a:r>
            <a:r>
              <a:rPr lang="en-US" dirty="0" err="1" smtClean="0"/>
              <a:t>nhiều</a:t>
            </a:r>
            <a:r>
              <a:rPr lang="en-US" dirty="0" smtClean="0"/>
              <a:t> </a:t>
            </a:r>
            <a:r>
              <a:rPr lang="en-US" dirty="0" err="1" smtClean="0"/>
              <a:t>tiêu</a:t>
            </a:r>
            <a:r>
              <a:rPr lang="en-US" dirty="0" smtClean="0"/>
              <a:t> </a:t>
            </a:r>
            <a:r>
              <a:rPr lang="en-US" dirty="0" err="1" smtClean="0"/>
              <a:t>chí</a:t>
            </a:r>
            <a:endParaRPr lang="en-US" dirty="0"/>
          </a:p>
        </p:txBody>
      </p:sp>
    </p:spTree>
    <p:extLst>
      <p:ext uri="{BB962C8B-B14F-4D97-AF65-F5344CB8AC3E}">
        <p14:creationId xmlns:p14="http://schemas.microsoft.com/office/powerpoint/2010/main" val="2474838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edge">
                                      <p:cBhvr>
                                        <p:cTn id="15" dur="1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1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edge">
                                      <p:cBhvr>
                                        <p:cTn id="25" dur="1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circle(in)">
                                      <p:cBhvr>
                                        <p:cTn id="30" dur="1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edge">
                                      <p:cBhvr>
                                        <p:cTn id="35" dur="1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circle(in)">
                                      <p:cBhvr>
                                        <p:cTn id="40"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P spid="7" grpId="0" animBg="1"/>
      <p:bldP spid="8"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8</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2" name="Rectangle 1"/>
          <p:cNvSpPr/>
          <p:nvPr/>
        </p:nvSpPr>
        <p:spPr>
          <a:xfrm>
            <a:off x="2898304" y="2417862"/>
            <a:ext cx="184731" cy="307777"/>
          </a:xfrm>
          <a:prstGeom prst="rect">
            <a:avLst/>
          </a:prstGeom>
        </p:spPr>
        <p:txBody>
          <a:bodyPr wrap="none">
            <a:spAutoFit/>
          </a:bodyPr>
          <a:lstStyle/>
          <a:p>
            <a:endParaRPr lang="en-US" dirty="0"/>
          </a:p>
        </p:txBody>
      </p:sp>
      <p:sp>
        <p:nvSpPr>
          <p:cNvPr id="4" name="TextBox 3"/>
          <p:cNvSpPr txBox="1"/>
          <p:nvPr/>
        </p:nvSpPr>
        <p:spPr>
          <a:xfrm>
            <a:off x="562257" y="1062723"/>
            <a:ext cx="362570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3" name="Rounded Rectangle 2"/>
          <p:cNvSpPr/>
          <p:nvPr/>
        </p:nvSpPr>
        <p:spPr>
          <a:xfrm>
            <a:off x="531627" y="1568602"/>
            <a:ext cx="3296093" cy="49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Yêu cầu của hệ thống</a:t>
            </a:r>
            <a:endParaRPr lang="en-US"/>
          </a:p>
        </p:txBody>
      </p:sp>
      <p:sp>
        <p:nvSpPr>
          <p:cNvPr id="7" name="Curved Right Arrow 6"/>
          <p:cNvSpPr/>
          <p:nvPr/>
        </p:nvSpPr>
        <p:spPr>
          <a:xfrm>
            <a:off x="701749" y="2028124"/>
            <a:ext cx="616688" cy="88829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1318437" y="2335901"/>
            <a:ext cx="7591646" cy="580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Chức </a:t>
            </a:r>
            <a:r>
              <a:rPr lang="vi-VN" dirty="0"/>
              <a:t>năng </a:t>
            </a:r>
            <a:r>
              <a:rPr lang="en-US" dirty="0" err="1" smtClean="0"/>
              <a:t>mua</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phải</a:t>
            </a:r>
            <a:r>
              <a:rPr lang="en-US" dirty="0" smtClean="0"/>
              <a:t> </a:t>
            </a:r>
            <a:r>
              <a:rPr lang="en-US" dirty="0" err="1" smtClean="0"/>
              <a:t>đơn</a:t>
            </a:r>
            <a:r>
              <a:rPr lang="en-US" dirty="0" smtClean="0"/>
              <a:t> </a:t>
            </a:r>
            <a:r>
              <a:rPr lang="en-US" dirty="0" err="1" smtClean="0"/>
              <a:t>giản</a:t>
            </a:r>
            <a:r>
              <a:rPr lang="en-US" dirty="0" smtClean="0"/>
              <a:t> </a:t>
            </a:r>
            <a:r>
              <a:rPr lang="en-US" dirty="0" err="1" smtClean="0"/>
              <a:t>dễ</a:t>
            </a:r>
            <a:r>
              <a:rPr lang="en-US" dirty="0" smtClean="0"/>
              <a:t> </a:t>
            </a:r>
            <a:r>
              <a:rPr lang="en-US" dirty="0" err="1" smtClean="0"/>
              <a:t>dùng</a:t>
            </a:r>
            <a:endParaRPr lang="en-US" dirty="0"/>
          </a:p>
        </p:txBody>
      </p:sp>
      <p:sp>
        <p:nvSpPr>
          <p:cNvPr id="9" name="Curved Right Arrow 8"/>
          <p:cNvSpPr/>
          <p:nvPr/>
        </p:nvSpPr>
        <p:spPr>
          <a:xfrm>
            <a:off x="701749" y="2059417"/>
            <a:ext cx="616688" cy="15343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p:cNvSpPr/>
          <p:nvPr/>
        </p:nvSpPr>
        <p:spPr>
          <a:xfrm>
            <a:off x="1382232" y="3192904"/>
            <a:ext cx="7464055" cy="542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Chức </a:t>
            </a:r>
            <a:r>
              <a:rPr lang="vi-VN" dirty="0"/>
              <a:t>năng hỗ trợ khách </a:t>
            </a:r>
            <a:r>
              <a:rPr lang="vi-VN" dirty="0" smtClean="0"/>
              <a:t>hàng</a:t>
            </a:r>
            <a:endParaRPr lang="en-US" dirty="0"/>
          </a:p>
        </p:txBody>
      </p:sp>
      <p:sp>
        <p:nvSpPr>
          <p:cNvPr id="11" name="Curved Right Arrow 10"/>
          <p:cNvSpPr/>
          <p:nvPr/>
        </p:nvSpPr>
        <p:spPr>
          <a:xfrm>
            <a:off x="647318" y="1953091"/>
            <a:ext cx="639222" cy="258701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1382232" y="4011648"/>
            <a:ext cx="7464055" cy="5284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mtClean="0"/>
              <a:t>Chức </a:t>
            </a:r>
            <a:r>
              <a:rPr lang="vi-VN"/>
              <a:t>năng tag từ khóa hỗ trợ SEO cho website</a:t>
            </a:r>
            <a:endParaRPr lang="en-US"/>
          </a:p>
        </p:txBody>
      </p:sp>
    </p:spTree>
    <p:extLst>
      <p:ext uri="{BB962C8B-B14F-4D97-AF65-F5344CB8AC3E}">
        <p14:creationId xmlns:p14="http://schemas.microsoft.com/office/powerpoint/2010/main" val="2381773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edge">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edge">
                                      <p:cBhvr>
                                        <p:cTn id="27" dur="1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circle(in)">
                                      <p:cBhvr>
                                        <p:cTn id="3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9</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2" name="Rectangle 1"/>
          <p:cNvSpPr/>
          <p:nvPr/>
        </p:nvSpPr>
        <p:spPr>
          <a:xfrm>
            <a:off x="2898304" y="2417862"/>
            <a:ext cx="184731" cy="307777"/>
          </a:xfrm>
          <a:prstGeom prst="rect">
            <a:avLst/>
          </a:prstGeom>
        </p:spPr>
        <p:txBody>
          <a:bodyPr wrap="none">
            <a:spAutoFit/>
          </a:bodyPr>
          <a:lstStyle/>
          <a:p>
            <a:endParaRPr lang="en-US" dirty="0"/>
          </a:p>
        </p:txBody>
      </p:sp>
      <p:sp>
        <p:nvSpPr>
          <p:cNvPr id="4" name="TextBox 3"/>
          <p:cNvSpPr txBox="1"/>
          <p:nvPr/>
        </p:nvSpPr>
        <p:spPr>
          <a:xfrm>
            <a:off x="562257" y="1062723"/>
            <a:ext cx="362570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3" name="Rounded Rectangle 2"/>
          <p:cNvSpPr/>
          <p:nvPr/>
        </p:nvSpPr>
        <p:spPr>
          <a:xfrm>
            <a:off x="531627" y="1568602"/>
            <a:ext cx="3296093" cy="49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Yêu cầu của hệ thống</a:t>
            </a:r>
            <a:endParaRPr lang="en-US"/>
          </a:p>
        </p:txBody>
      </p:sp>
      <p:sp>
        <p:nvSpPr>
          <p:cNvPr id="7" name="Curved Right Arrow 6"/>
          <p:cNvSpPr/>
          <p:nvPr/>
        </p:nvSpPr>
        <p:spPr>
          <a:xfrm>
            <a:off x="701749" y="2028124"/>
            <a:ext cx="616688" cy="88829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1318437" y="2335901"/>
            <a:ext cx="7591646" cy="580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mtClean="0"/>
              <a:t>Hi</a:t>
            </a:r>
            <a:r>
              <a:rPr lang="en-US" smtClean="0"/>
              <a:t>ể</a:t>
            </a:r>
            <a:r>
              <a:rPr lang="vi-VN" smtClean="0"/>
              <a:t>n </a:t>
            </a:r>
            <a:r>
              <a:rPr lang="vi-VN"/>
              <a:t>thị tối ưu trên mọi thiết bị</a:t>
            </a:r>
            <a:endParaRPr lang="en-US"/>
          </a:p>
        </p:txBody>
      </p:sp>
      <p:sp>
        <p:nvSpPr>
          <p:cNvPr id="9" name="Curved Right Arrow 8"/>
          <p:cNvSpPr/>
          <p:nvPr/>
        </p:nvSpPr>
        <p:spPr>
          <a:xfrm>
            <a:off x="701749" y="2059417"/>
            <a:ext cx="616688" cy="15343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p:cNvSpPr/>
          <p:nvPr/>
        </p:nvSpPr>
        <p:spPr>
          <a:xfrm>
            <a:off x="1382232" y="3192904"/>
            <a:ext cx="7464055" cy="542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mtClean="0"/>
              <a:t>Tùy </a:t>
            </a:r>
            <a:r>
              <a:rPr lang="vi-VN"/>
              <a:t>biến linh </a:t>
            </a:r>
            <a:r>
              <a:rPr lang="vi-VN" smtClean="0"/>
              <a:t>hoạt</a:t>
            </a:r>
            <a:r>
              <a:rPr lang="en-US" smtClean="0"/>
              <a:t>, đáp được các yêu cầu cơ bản cho người dùng</a:t>
            </a:r>
            <a:endParaRPr lang="en-US"/>
          </a:p>
        </p:txBody>
      </p:sp>
      <p:sp>
        <p:nvSpPr>
          <p:cNvPr id="11" name="Curved Right Arrow 10"/>
          <p:cNvSpPr/>
          <p:nvPr/>
        </p:nvSpPr>
        <p:spPr>
          <a:xfrm>
            <a:off x="647318" y="1953091"/>
            <a:ext cx="639222" cy="258701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1382232" y="4011648"/>
            <a:ext cx="7464055" cy="5284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Tốc độ tải trang phải nhanh, tích hợp tính năng kết nối với mạng xã hội</a:t>
            </a:r>
            <a:endParaRPr lang="en-US"/>
          </a:p>
        </p:txBody>
      </p:sp>
    </p:spTree>
    <p:extLst>
      <p:ext uri="{BB962C8B-B14F-4D97-AF65-F5344CB8AC3E}">
        <p14:creationId xmlns:p14="http://schemas.microsoft.com/office/powerpoint/2010/main" val="3879249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1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edge">
                                      <p:cBhvr>
                                        <p:cTn id="17" dur="1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edge">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469</TotalTime>
  <Words>1298</Words>
  <Application>Microsoft Office PowerPoint</Application>
  <PresentationFormat>On-screen Show (16:9)</PresentationFormat>
  <Paragraphs>193</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Courier New</vt:lpstr>
      <vt:lpstr>Nixie One</vt:lpstr>
      <vt:lpstr>Times New Roman</vt:lpstr>
      <vt:lpstr>Wingdings</vt:lpstr>
      <vt:lpstr>Helvetica Neue</vt:lpstr>
      <vt:lpstr>Imogen template</vt:lpstr>
      <vt:lpstr>PowerPoint Presentation</vt:lpstr>
      <vt:lpstr>TÓM TẮT PHẦN 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 dang</dc:creator>
  <cp:lastModifiedBy>dangnam</cp:lastModifiedBy>
  <cp:revision>70</cp:revision>
  <dcterms:modified xsi:type="dcterms:W3CDTF">2023-03-14T15:28:09Z</dcterms:modified>
</cp:coreProperties>
</file>